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625" r:id="rId2"/>
    <p:sldId id="630" r:id="rId3"/>
    <p:sldId id="1106" r:id="rId4"/>
    <p:sldId id="1111" r:id="rId5"/>
    <p:sldId id="636" r:id="rId6"/>
    <p:sldId id="1131" r:id="rId7"/>
    <p:sldId id="642" r:id="rId8"/>
    <p:sldId id="645" r:id="rId9"/>
    <p:sldId id="647" r:id="rId10"/>
    <p:sldId id="649" r:id="rId11"/>
    <p:sldId id="1129" r:id="rId12"/>
    <p:sldId id="754" r:id="rId13"/>
    <p:sldId id="1107" r:id="rId14"/>
    <p:sldId id="1108" r:id="rId15"/>
    <p:sldId id="1112" r:id="rId16"/>
    <p:sldId id="1119" r:id="rId17"/>
    <p:sldId id="1109" r:id="rId18"/>
    <p:sldId id="668" r:id="rId19"/>
    <p:sldId id="1136" r:id="rId20"/>
    <p:sldId id="1133" r:id="rId21"/>
    <p:sldId id="1135" r:id="rId22"/>
    <p:sldId id="1134" r:id="rId23"/>
    <p:sldId id="1116" r:id="rId24"/>
    <p:sldId id="1117" r:id="rId25"/>
    <p:sldId id="1118" r:id="rId26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862"/>
    <a:srgbClr val="003366"/>
    <a:srgbClr val="FF9900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61" autoAdjust="0"/>
    <p:restoredTop sz="94918" autoAdjust="0"/>
  </p:normalViewPr>
  <p:slideViewPr>
    <p:cSldViewPr snapToObjects="1">
      <p:cViewPr varScale="1">
        <p:scale>
          <a:sx n="94" d="100"/>
          <a:sy n="94" d="100"/>
        </p:scale>
        <p:origin x="57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458963-BCFA-4101-8359-7C11E53A4C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157B3323-908C-41E2-901D-2CBCCB9F6A8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3731" name="Rectangle 7">
            <a:extLst>
              <a:ext uri="{FF2B5EF4-FFF2-40B4-BE49-F238E27FC236}">
                <a16:creationId xmlns:a16="http://schemas.microsoft.com/office/drawing/2014/main" id="{61377F5B-2490-4AC0-94C8-70480AB4981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AD8171E-DE4B-4990-8BB3-11AC53BC753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7BC818E1-5D4A-4753-8045-7DB91C7735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3733" name="Rectangle 3">
            <a:extLst>
              <a:ext uri="{FF2B5EF4-FFF2-40B4-BE49-F238E27FC236}">
                <a16:creationId xmlns:a16="http://schemas.microsoft.com/office/drawing/2014/main" id="{F25362F3-B44D-4D17-B0BB-79C82F1092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086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2C1AE48-62B6-4FB1-B042-5CF8D86CBB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669B6E8-1606-4972-853E-143112F744E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7" name="Rectangle 7">
            <a:extLst>
              <a:ext uri="{FF2B5EF4-FFF2-40B4-BE49-F238E27FC236}">
                <a16:creationId xmlns:a16="http://schemas.microsoft.com/office/drawing/2014/main" id="{DBAA2F67-6D02-4ED7-BF09-6BC48BDF612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14364BC-1B44-4367-A9A7-4742BA7E8CE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4C675279-831D-4367-9F80-1258F2790B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6C37ED4D-038F-45D5-8006-6EE582F5BD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3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C8CAC-C798-FC76-BEE8-5524D415C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45624E2-E00E-3F80-F6A6-688EBDE968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669B6E8-1606-4972-853E-143112F744E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7" name="Rectangle 7">
            <a:extLst>
              <a:ext uri="{FF2B5EF4-FFF2-40B4-BE49-F238E27FC236}">
                <a16:creationId xmlns:a16="http://schemas.microsoft.com/office/drawing/2014/main" id="{BA81CC05-1C73-2F31-398B-D0E81CB6D03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14364BC-1B44-4367-A9A7-4742BA7E8CE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F085C614-9803-8A01-1FBF-1390C04229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B895C42B-B149-3D0A-90A8-D4775DC2D6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820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2B5D8-B055-87A7-461F-2788640B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060C51F6-A397-20D4-828B-D5B0736276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669B6E8-1606-4972-853E-143112F744E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7" name="Rectangle 7">
            <a:extLst>
              <a:ext uri="{FF2B5EF4-FFF2-40B4-BE49-F238E27FC236}">
                <a16:creationId xmlns:a16="http://schemas.microsoft.com/office/drawing/2014/main" id="{C05628D5-032A-A226-C8D4-72FA60F0A62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14364BC-1B44-4367-A9A7-4742BA7E8CE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6929A53A-FEC7-6231-0732-9C467F8042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FEE08630-FC05-B5B5-640C-B0B54DDB7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48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F8CBB-0A83-9E2F-0D2D-BA9A3CE38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29E3DDB5-2482-190B-5CAE-2F370DF0FA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669B6E8-1606-4972-853E-143112F744E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7" name="Rectangle 7">
            <a:extLst>
              <a:ext uri="{FF2B5EF4-FFF2-40B4-BE49-F238E27FC236}">
                <a16:creationId xmlns:a16="http://schemas.microsoft.com/office/drawing/2014/main" id="{5B82C9A9-8913-AA46-E0D1-69C782A67E6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14364BC-1B44-4367-A9A7-4742BA7E8CE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34B73E4F-B9EF-D46F-4B03-C74C1FDCD9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3189" name="Rectangle 3">
            <a:extLst>
              <a:ext uri="{FF2B5EF4-FFF2-40B4-BE49-F238E27FC236}">
                <a16:creationId xmlns:a16="http://schemas.microsoft.com/office/drawing/2014/main" id="{9A101232-6C9B-FAEC-9A04-6FFFE1239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33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1728134F-6473-4445-954B-E5D87CF5ED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339B9D4-EDD4-4ADA-8D35-1B18A09DFF4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22AF152-543F-45D8-9DD1-FBF296397F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4220DD1-44C3-4927-8375-55D8B213454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516FCE76-97F6-4377-951C-6D6A71AF32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8FFB83C9-D522-4647-98F9-9B598DCAE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A74C8B1C-A645-4AA8-A6D7-D949398B7C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122C5CF-76DA-47AB-A881-C544615E927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6867" name="Rectangle 7">
            <a:extLst>
              <a:ext uri="{FF2B5EF4-FFF2-40B4-BE49-F238E27FC236}">
                <a16:creationId xmlns:a16="http://schemas.microsoft.com/office/drawing/2014/main" id="{C8519D63-3DB4-4E6B-86A3-4C26B2A8980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0C43A8B-CAEC-4C93-8361-D6D25D6ED3E8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783254B3-0A99-4715-A575-48B491BBD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B776A155-6079-4415-8275-D773F18060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CA123A6-A451-4922-96A3-86CC99740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AE7D1DC-8202-4AAB-B862-8EB545B9BBA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0963" name="Rectangle 7">
            <a:extLst>
              <a:ext uri="{FF2B5EF4-FFF2-40B4-BE49-F238E27FC236}">
                <a16:creationId xmlns:a16="http://schemas.microsoft.com/office/drawing/2014/main" id="{AC1EA027-F157-4B49-B8F7-A7C000B3A0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E52E991-6E41-4857-928C-EFD8C4EF21C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EDA31EE8-A191-4C5D-892E-845CDB127D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0965" name="Rectangle 3">
            <a:extLst>
              <a:ext uri="{FF2B5EF4-FFF2-40B4-BE49-F238E27FC236}">
                <a16:creationId xmlns:a16="http://schemas.microsoft.com/office/drawing/2014/main" id="{D3B7C7BA-9AAF-4B66-85DC-ACD3ADFEA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A489D8C-0A88-468A-A8D7-2F7B38D879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8BF88A7D-F773-4DB3-85DD-3C4A8E8C9EE0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7107" name="Rectangle 7">
            <a:extLst>
              <a:ext uri="{FF2B5EF4-FFF2-40B4-BE49-F238E27FC236}">
                <a16:creationId xmlns:a16="http://schemas.microsoft.com/office/drawing/2014/main" id="{05CA8446-AA69-47A0-BCA0-CFE74F4CF74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52A8655-1077-4D26-8ED5-21435A3B141B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10903B89-B5F4-4F25-B05F-9D82BB081D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95F880EB-3AC8-47D0-8ACB-782D20C474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34AF4195-6102-458D-B704-838739FC3B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7F2D8D8-AC28-42BA-BBA9-DD9C2F7F047C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03" name="Rectangle 7">
            <a:extLst>
              <a:ext uri="{FF2B5EF4-FFF2-40B4-BE49-F238E27FC236}">
                <a16:creationId xmlns:a16="http://schemas.microsoft.com/office/drawing/2014/main" id="{31B188B1-5A74-4789-A5F5-F5BA7008924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8EA9959-EB20-46C4-9FAD-12C959D1301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AA7833C8-639E-4798-AD50-3FE41B6FD2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1205" name="Rectangle 3">
            <a:extLst>
              <a:ext uri="{FF2B5EF4-FFF2-40B4-BE49-F238E27FC236}">
                <a16:creationId xmlns:a16="http://schemas.microsoft.com/office/drawing/2014/main" id="{66040022-E813-432B-AB35-37323B4C7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B457306E-F3FF-4D09-9F6C-F53A3192F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0FFC3AA4-DE61-4E06-A0BE-4DD85DB4A30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5299" name="Rectangle 7">
            <a:extLst>
              <a:ext uri="{FF2B5EF4-FFF2-40B4-BE49-F238E27FC236}">
                <a16:creationId xmlns:a16="http://schemas.microsoft.com/office/drawing/2014/main" id="{A9DABD0C-AC14-4F46-B76A-68B6EC63A0C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3B1FF3A-11F3-4A2A-8ABB-20043F962CAA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1B4B34D2-2C5B-485E-B0C8-1C8908E045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5301" name="Rectangle 3">
            <a:extLst>
              <a:ext uri="{FF2B5EF4-FFF2-40B4-BE49-F238E27FC236}">
                <a16:creationId xmlns:a16="http://schemas.microsoft.com/office/drawing/2014/main" id="{7DB94ED1-07EF-4E57-A83C-F9F51486D3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981CE8E-66F5-42B6-A4B7-DA4D5B590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EA4BF49D-5E2F-4904-A934-512B93783C83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683" name="Rectangle 7">
            <a:extLst>
              <a:ext uri="{FF2B5EF4-FFF2-40B4-BE49-F238E27FC236}">
                <a16:creationId xmlns:a16="http://schemas.microsoft.com/office/drawing/2014/main" id="{8EA564DD-F6CA-4D39-902E-EE49ABC390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123CB40-4264-4BBF-80DF-EC3CE1213863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6C0AEE7A-BBFB-4D9F-A820-5F2E7A2952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685" name="Rectangle 3">
            <a:extLst>
              <a:ext uri="{FF2B5EF4-FFF2-40B4-BE49-F238E27FC236}">
                <a16:creationId xmlns:a16="http://schemas.microsoft.com/office/drawing/2014/main" id="{5EC198F4-E456-4041-8547-438BC5401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1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 dirty="0"/>
              <a:t>Processing</a:t>
            </a:r>
            <a:r>
              <a:rPr lang="ja-JP" altLang="en-US" b="1" dirty="0"/>
              <a:t>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インテリジェントシステム研究部門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>
            <a:extLst>
              <a:ext uri="{FF2B5EF4-FFF2-40B4-BE49-F238E27FC236}">
                <a16:creationId xmlns:a16="http://schemas.microsoft.com/office/drawing/2014/main" id="{7AC3374E-F02E-443C-AFCC-65005A2951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RTC::TimedPose2D</a:t>
            </a:r>
            <a:r>
              <a:rPr lang="ja-JP" altLang="en-US" dirty="0">
                <a:solidFill>
                  <a:srgbClr val="5F5F5F"/>
                </a:solidFill>
              </a:rPr>
              <a:t>型について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DE1B471-F2A6-4057-B1D3-975B6CC2A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1343026"/>
            <a:ext cx="8809037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ExtendedDataTypes.idl</a:t>
            </a:r>
            <a:r>
              <a:rPr lang="ja-JP" altLang="en-US" sz="2000" kern="0" dirty="0">
                <a:solidFill>
                  <a:srgbClr val="5F5F5F"/>
                </a:solidFill>
              </a:rPr>
              <a:t>で定義されている</a:t>
            </a:r>
            <a:r>
              <a:rPr lang="en-US" altLang="ja-JP" sz="2000" b="1" kern="0" dirty="0">
                <a:solidFill>
                  <a:srgbClr val="FF0000"/>
                </a:solidFill>
              </a:rPr>
              <a:t>2</a:t>
            </a:r>
            <a:r>
              <a:rPr lang="ja-JP" altLang="en-US" sz="2000" b="1" kern="0" dirty="0">
                <a:solidFill>
                  <a:srgbClr val="FF0000"/>
                </a:solidFill>
              </a:rPr>
              <a:t>次元平面状での位置・姿勢</a:t>
            </a:r>
            <a:r>
              <a:rPr lang="ja-JP" altLang="en-US" sz="2000" kern="0" dirty="0">
                <a:solidFill>
                  <a:srgbClr val="5F5F5F"/>
                </a:solidFill>
              </a:rPr>
              <a:t>を表現するためのデータ型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 err="1">
                <a:solidFill>
                  <a:srgbClr val="FF0000"/>
                </a:solidFill>
              </a:rPr>
              <a:t>position.x</a:t>
            </a:r>
            <a:r>
              <a:rPr lang="en-US" altLang="ja-JP" sz="1800" kern="0" dirty="0">
                <a:solidFill>
                  <a:srgbClr val="5F5F5F"/>
                </a:solidFill>
              </a:rPr>
              <a:t>: X</a:t>
            </a:r>
            <a:r>
              <a:rPr lang="ja-JP" altLang="en-US" sz="1800" kern="0" dirty="0">
                <a:solidFill>
                  <a:srgbClr val="5F5F5F"/>
                </a:solidFill>
              </a:rPr>
              <a:t>軸座標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 err="1">
                <a:solidFill>
                  <a:srgbClr val="FF0000"/>
                </a:solidFill>
              </a:rPr>
              <a:t>position.y</a:t>
            </a:r>
            <a:r>
              <a:rPr lang="en-US" altLang="ja-JP" sz="1800" kern="0" dirty="0">
                <a:solidFill>
                  <a:srgbClr val="5F5F5F"/>
                </a:solidFill>
              </a:rPr>
              <a:t>: Y</a:t>
            </a:r>
            <a:r>
              <a:rPr lang="ja-JP" altLang="en-US" sz="1800" kern="0" dirty="0">
                <a:solidFill>
                  <a:srgbClr val="5F5F5F"/>
                </a:solidFill>
              </a:rPr>
              <a:t>軸座標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b="1" kern="0" dirty="0">
                <a:solidFill>
                  <a:srgbClr val="FF0000"/>
                </a:solidFill>
              </a:rPr>
              <a:t>heading</a:t>
            </a:r>
            <a:r>
              <a:rPr lang="en-US" altLang="ja-JP" sz="1800" kern="0" dirty="0">
                <a:solidFill>
                  <a:srgbClr val="5F5F5F"/>
                </a:solidFill>
              </a:rPr>
              <a:t>: Z</a:t>
            </a:r>
            <a:r>
              <a:rPr lang="ja-JP" altLang="en-US" sz="1800" kern="0" dirty="0">
                <a:solidFill>
                  <a:srgbClr val="5F5F5F"/>
                </a:solidFill>
              </a:rPr>
              <a:t>軸周りの角度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957139-0039-4849-9FB4-C18A5988AE6E}"/>
              </a:ext>
            </a:extLst>
          </p:cNvPr>
          <p:cNvSpPr/>
          <p:nvPr/>
        </p:nvSpPr>
        <p:spPr>
          <a:xfrm>
            <a:off x="157481" y="3031500"/>
            <a:ext cx="5316538" cy="3375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F42E6D-CB94-432F-BB50-BFB44940C01A}"/>
              </a:ext>
            </a:extLst>
          </p:cNvPr>
          <p:cNvSpPr/>
          <p:nvPr/>
        </p:nvSpPr>
        <p:spPr>
          <a:xfrm>
            <a:off x="176213" y="1268414"/>
            <a:ext cx="8809037" cy="15176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97D3D45-E431-1E04-F2AF-BC8720EA477E}"/>
              </a:ext>
            </a:extLst>
          </p:cNvPr>
          <p:cNvSpPr txBox="1"/>
          <p:nvPr/>
        </p:nvSpPr>
        <p:spPr>
          <a:xfrm>
            <a:off x="527210" y="4946761"/>
            <a:ext cx="4577080" cy="13503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Point2D</a:t>
            </a: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X coordinate in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metres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Y coordinate in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metres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8A5DDC-342C-A290-7AEE-96F2C4318600}"/>
              </a:ext>
            </a:extLst>
          </p:cNvPr>
          <p:cNvSpPr txBox="1"/>
          <p:nvPr/>
        </p:nvSpPr>
        <p:spPr>
          <a:xfrm>
            <a:off x="527210" y="3293666"/>
            <a:ext cx="4577080" cy="13503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Pose2D</a:t>
            </a: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2D position.</a:t>
            </a: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Point2D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/// Heading in radians.</a:t>
            </a: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grpSp>
        <p:nvGrpSpPr>
          <p:cNvPr id="54282" name="グループ化 54281">
            <a:extLst>
              <a:ext uri="{FF2B5EF4-FFF2-40B4-BE49-F238E27FC236}">
                <a16:creationId xmlns:a16="http://schemas.microsoft.com/office/drawing/2014/main" id="{5900C74D-800D-7290-C1ED-9A77344304B5}"/>
              </a:ext>
            </a:extLst>
          </p:cNvPr>
          <p:cNvGrpSpPr/>
          <p:nvPr/>
        </p:nvGrpSpPr>
        <p:grpSpPr>
          <a:xfrm>
            <a:off x="5641593" y="2971064"/>
            <a:ext cx="3571421" cy="3335812"/>
            <a:chOff x="5877145" y="2971064"/>
            <a:chExt cx="3571421" cy="3335812"/>
          </a:xfrm>
        </p:grpSpPr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00C9A9EB-A469-43D7-88C3-392AA463312C}"/>
                </a:ext>
              </a:extLst>
            </p:cNvPr>
            <p:cNvCxnSpPr/>
            <p:nvPr/>
          </p:nvCxnSpPr>
          <p:spPr>
            <a:xfrm flipV="1">
              <a:off x="7301739" y="3123710"/>
              <a:ext cx="0" cy="318316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BB1311E4-0E33-189E-5EC9-B63E9610E067}"/>
                </a:ext>
              </a:extLst>
            </p:cNvPr>
            <p:cNvCxnSpPr>
              <a:cxnSpLocks/>
            </p:cNvCxnSpPr>
            <p:nvPr/>
          </p:nvCxnSpPr>
          <p:spPr>
            <a:xfrm>
              <a:off x="5877145" y="4743890"/>
              <a:ext cx="284918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A59AF28-71C9-46DC-559C-69328A8BCAD8}"/>
                </a:ext>
              </a:extLst>
            </p:cNvPr>
            <p:cNvSpPr txBox="1"/>
            <p:nvPr/>
          </p:nvSpPr>
          <p:spPr>
            <a:xfrm>
              <a:off x="8616790" y="4764360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X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30609D5-C729-AD58-D9D8-6262AD041DF8}"/>
                </a:ext>
              </a:extLst>
            </p:cNvPr>
            <p:cNvSpPr txBox="1"/>
            <p:nvPr/>
          </p:nvSpPr>
          <p:spPr>
            <a:xfrm>
              <a:off x="7302941" y="2971064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FF0000"/>
                  </a:solidFill>
                </a:rPr>
                <a:t>Y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8" name="図 17" descr="アイコン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38C964AD-CB4A-4DBA-E0F2-82B98E7D8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22205">
              <a:off x="7689316" y="3579018"/>
              <a:ext cx="691350" cy="524048"/>
            </a:xfrm>
            <a:prstGeom prst="rect">
              <a:avLst/>
            </a:prstGeom>
          </p:spPr>
        </p:pic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E5CFCF5A-5A34-6B14-F3B6-2D8798C1B4FF}"/>
                </a:ext>
              </a:extLst>
            </p:cNvPr>
            <p:cNvCxnSpPr>
              <a:cxnSpLocks/>
            </p:cNvCxnSpPr>
            <p:nvPr/>
          </p:nvCxnSpPr>
          <p:spPr>
            <a:xfrm>
              <a:off x="8010959" y="3293666"/>
              <a:ext cx="26426" cy="147069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44F74F96-3828-6E84-7844-6D7F82AF6C06}"/>
                </a:ext>
              </a:extLst>
            </p:cNvPr>
            <p:cNvCxnSpPr>
              <a:cxnSpLocks/>
            </p:cNvCxnSpPr>
            <p:nvPr/>
          </p:nvCxnSpPr>
          <p:spPr>
            <a:xfrm>
              <a:off x="7302941" y="3834045"/>
              <a:ext cx="1544534" cy="699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6DC567A-C51C-7C81-5B8D-0FF1BD9B6EC0}"/>
                </a:ext>
              </a:extLst>
            </p:cNvPr>
            <p:cNvSpPr txBox="1"/>
            <p:nvPr/>
          </p:nvSpPr>
          <p:spPr>
            <a:xfrm>
              <a:off x="7497328" y="4744453"/>
              <a:ext cx="97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 err="1"/>
                <a:t>position.x</a:t>
              </a:r>
              <a:endParaRPr kumimoji="1" lang="ja-JP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4889701-260B-48C6-1494-479CEF195C7A}"/>
                </a:ext>
              </a:extLst>
            </p:cNvPr>
            <p:cNvSpPr txBox="1"/>
            <p:nvPr/>
          </p:nvSpPr>
          <p:spPr>
            <a:xfrm>
              <a:off x="6336133" y="3661074"/>
              <a:ext cx="97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dirty="0" err="1"/>
                <a:t>position.y</a:t>
              </a:r>
              <a:endParaRPr kumimoji="1" lang="ja-JP" altLang="en-US" dirty="0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1BDF229-258E-8CBC-5351-8966E18C0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4436" y="3341268"/>
              <a:ext cx="622354" cy="467761"/>
            </a:xfrm>
            <a:prstGeom prst="line">
              <a:avLst/>
            </a:prstGeom>
            <a:ln w="285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78" name="矢印: 環状 54277">
              <a:extLst>
                <a:ext uri="{FF2B5EF4-FFF2-40B4-BE49-F238E27FC236}">
                  <a16:creationId xmlns:a16="http://schemas.microsoft.com/office/drawing/2014/main" id="{DF82F8DA-A077-790C-EBA4-ADCA17AF3E7A}"/>
                </a:ext>
              </a:extLst>
            </p:cNvPr>
            <p:cNvSpPr/>
            <p:nvPr/>
          </p:nvSpPr>
          <p:spPr>
            <a:xfrm rot="6809440" flipH="1">
              <a:off x="7912959" y="3189843"/>
              <a:ext cx="875833" cy="111570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073153"/>
                <a:gd name="adj5" fmla="val 125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281" name="テキスト ボックス 54280">
              <a:extLst>
                <a:ext uri="{FF2B5EF4-FFF2-40B4-BE49-F238E27FC236}">
                  <a16:creationId xmlns:a16="http://schemas.microsoft.com/office/drawing/2014/main" id="{56C66F37-E206-4D07-9009-D0E025934972}"/>
                </a:ext>
              </a:extLst>
            </p:cNvPr>
            <p:cNvSpPr txBox="1"/>
            <p:nvPr/>
          </p:nvSpPr>
          <p:spPr>
            <a:xfrm>
              <a:off x="8581892" y="3276380"/>
              <a:ext cx="8666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dirty="0"/>
                <a:t>heading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466BFA2-48CC-8C87-8205-25D3A129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522" y="1701448"/>
            <a:ext cx="5468951" cy="4747117"/>
          </a:xfrm>
          <a:prstGeom prst="rect">
            <a:avLst/>
          </a:prstGeom>
        </p:spPr>
      </p:pic>
      <p:sp>
        <p:nvSpPr>
          <p:cNvPr id="70658" name="Rectangle 11">
            <a:extLst>
              <a:ext uri="{FF2B5EF4-FFF2-40B4-BE49-F238E27FC236}">
                <a16:creationId xmlns:a16="http://schemas.microsoft.com/office/drawing/2014/main" id="{6DA53B51-D731-421F-A288-45D453CB7A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言語の設定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8E380AF-F710-4380-8B18-BA75E0218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268413"/>
            <a:ext cx="76581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実装する言語，動作環境に関する情報を設定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0CF8CCB3-8E12-4514-8522-12E908D27A2A}"/>
              </a:ext>
            </a:extLst>
          </p:cNvPr>
          <p:cNvSpPr/>
          <p:nvPr/>
        </p:nvSpPr>
        <p:spPr>
          <a:xfrm>
            <a:off x="1755201" y="5377089"/>
            <a:ext cx="2009260" cy="406976"/>
          </a:xfrm>
          <a:prstGeom prst="wedgeRoundRectCallout">
            <a:avLst>
              <a:gd name="adj1" fmla="val -46299"/>
              <a:gd name="adj2" fmla="val 1634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「基本」タブを選択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AD7ACF-098D-4420-83F3-8C483C997226}"/>
              </a:ext>
            </a:extLst>
          </p:cNvPr>
          <p:cNvSpPr/>
          <p:nvPr/>
        </p:nvSpPr>
        <p:spPr>
          <a:xfrm>
            <a:off x="1755201" y="3844309"/>
            <a:ext cx="926589" cy="294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A830DE90-F013-45BC-87C8-10D2A0E57834}"/>
              </a:ext>
            </a:extLst>
          </p:cNvPr>
          <p:cNvSpPr/>
          <p:nvPr/>
        </p:nvSpPr>
        <p:spPr>
          <a:xfrm>
            <a:off x="2625738" y="4329113"/>
            <a:ext cx="3076549" cy="582874"/>
          </a:xfrm>
          <a:prstGeom prst="wedgeRoundRectCallout">
            <a:avLst>
              <a:gd name="adj1" fmla="val -45532"/>
              <a:gd name="adj2" fmla="val -910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言語を選択する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r>
              <a:rPr lang="ja-JP" altLang="en-US" sz="1800" dirty="0">
                <a:solidFill>
                  <a:schemeClr val="tx1"/>
                </a:solidFill>
              </a:rPr>
              <a:t>今回は「</a:t>
            </a:r>
            <a:r>
              <a:rPr lang="en-US" altLang="ja-JP" sz="1800" dirty="0">
                <a:solidFill>
                  <a:schemeClr val="tx1"/>
                </a:solidFill>
              </a:rPr>
              <a:t>Processing</a:t>
            </a:r>
            <a:r>
              <a:rPr lang="ja-JP" altLang="en-US" sz="1800" dirty="0">
                <a:solidFill>
                  <a:schemeClr val="tx1"/>
                </a:solidFill>
              </a:rPr>
              <a:t>」を選択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655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>
            <a:extLst>
              <a:ext uri="{FF2B5EF4-FFF2-40B4-BE49-F238E27FC236}">
                <a16:creationId xmlns:a16="http://schemas.microsoft.com/office/drawing/2014/main" id="{B4F81A49-5933-416C-9F5A-CEAE4E5CD40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スケルトンコードの生成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A3CD6A0-4832-43B2-A0D8-281529217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10" y="1403350"/>
            <a:ext cx="4842662" cy="342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基本タブからコード生成ボタンを押すことでスケルトンコードが生成される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Workspace\</a:t>
            </a:r>
            <a:r>
              <a:rPr lang="en-US" altLang="ja-JP" sz="2000" kern="0" dirty="0" err="1">
                <a:solidFill>
                  <a:srgbClr val="5F5F5F"/>
                </a:solidFill>
              </a:rPr>
              <a:t>drawGraph</a:t>
            </a:r>
            <a:r>
              <a:rPr lang="ja-JP" altLang="en-US" sz="2000" kern="0" dirty="0">
                <a:solidFill>
                  <a:srgbClr val="5F5F5F"/>
                </a:solidFill>
              </a:rPr>
              <a:t>以下に生成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ソースコード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en-US" altLang="ja-JP" sz="1200" kern="0" dirty="0">
                <a:solidFill>
                  <a:srgbClr val="5F5F5F"/>
                </a:solidFill>
              </a:rPr>
              <a:t>C++</a:t>
            </a:r>
            <a:r>
              <a:rPr lang="ja-JP" altLang="en-US" sz="1200" kern="0" dirty="0">
                <a:solidFill>
                  <a:srgbClr val="5F5F5F"/>
                </a:solidFill>
              </a:rPr>
              <a:t>ソースファイル</a:t>
            </a:r>
            <a:r>
              <a:rPr lang="en-US" altLang="ja-JP" sz="1200" kern="0" dirty="0">
                <a:solidFill>
                  <a:srgbClr val="5F5F5F"/>
                </a:solidFill>
              </a:rPr>
              <a:t>(.</a:t>
            </a:r>
            <a:r>
              <a:rPr lang="en-US" altLang="ja-JP" sz="1200" kern="0" dirty="0" err="1">
                <a:solidFill>
                  <a:srgbClr val="5F5F5F"/>
                </a:solidFill>
              </a:rPr>
              <a:t>cpp</a:t>
            </a:r>
            <a:r>
              <a:rPr lang="en-US" altLang="ja-JP" sz="1200" kern="0" dirty="0">
                <a:solidFill>
                  <a:srgbClr val="5F5F5F"/>
                </a:solidFill>
              </a:rPr>
              <a:t>)</a:t>
            </a: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200" kern="0" dirty="0">
                <a:solidFill>
                  <a:srgbClr val="5F5F5F"/>
                </a:solidFill>
              </a:rPr>
              <a:t>ヘッダーファイル</a:t>
            </a:r>
            <a:r>
              <a:rPr lang="en-US" altLang="ja-JP" sz="1200" kern="0" dirty="0">
                <a:solidFill>
                  <a:srgbClr val="5F5F5F"/>
                </a:solidFill>
              </a:rPr>
              <a:t>(.h)</a:t>
            </a:r>
          </a:p>
          <a:p>
            <a:pPr lvl="4" eaLnBrk="1" hangingPunct="1">
              <a:lnSpc>
                <a:spcPct val="80000"/>
              </a:lnSpc>
              <a:defRPr/>
            </a:pPr>
            <a:r>
              <a:rPr lang="ja-JP" altLang="en-US" sz="1200" kern="0" dirty="0">
                <a:solidFill>
                  <a:srgbClr val="5F5F5F"/>
                </a:solidFill>
              </a:rPr>
              <a:t>このソースコードにロボットを操作する処理を記述する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CMake</a:t>
            </a:r>
            <a:r>
              <a:rPr lang="ja-JP" altLang="en-US" sz="1600" kern="0" dirty="0">
                <a:solidFill>
                  <a:srgbClr val="5F5F5F"/>
                </a:solidFill>
              </a:rPr>
              <a:t>の設定ファイル</a:t>
            </a:r>
            <a:r>
              <a:rPr lang="en-US" altLang="ja-JP" sz="1600" kern="0" dirty="0">
                <a:solidFill>
                  <a:srgbClr val="5F5F5F"/>
                </a:solidFill>
              </a:rPr>
              <a:t>(CMakeLists.txt)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rtc.conf</a:t>
            </a:r>
            <a:r>
              <a:rPr lang="ja-JP" altLang="en-US" sz="1600" kern="0" dirty="0">
                <a:solidFill>
                  <a:srgbClr val="5F5F5F"/>
                </a:solidFill>
              </a:rPr>
              <a:t>、</a:t>
            </a:r>
            <a:r>
              <a:rPr lang="en-US" altLang="ja-JP" sz="1600" kern="0" dirty="0">
                <a:solidFill>
                  <a:srgbClr val="5F5F5F"/>
                </a:solidFill>
              </a:rPr>
              <a:t> </a:t>
            </a:r>
            <a:r>
              <a:rPr lang="en-US" altLang="ja-JP" sz="1600" kern="0" dirty="0" err="1">
                <a:solidFill>
                  <a:srgbClr val="5F5F5F"/>
                </a:solidFill>
              </a:rPr>
              <a:t>drawGraph.conf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以下略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FC6A383-8BCF-4E50-A120-83BF127E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38" y="4702303"/>
            <a:ext cx="3636977" cy="172606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7D26C73-5BB9-4BB8-870F-CE72D2C3D1E5}"/>
              </a:ext>
            </a:extLst>
          </p:cNvPr>
          <p:cNvSpPr/>
          <p:nvPr/>
        </p:nvSpPr>
        <p:spPr>
          <a:xfrm>
            <a:off x="179388" y="4599130"/>
            <a:ext cx="8893634" cy="1980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B3D0294-785B-4935-AB29-55E4466AB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12951"/>
            <a:ext cx="4641850" cy="342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生成したファイルの確認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作成したプロジェクトを右クリックして、「表示方法」→「システムエクスプローラー」を選択する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エクスプローラーでワークスペースのフォルダが開くため、上記のファイルが存在するかを確認する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0EC22AF-9882-1636-04A4-1EA459672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065" y="1371586"/>
            <a:ext cx="2992163" cy="24883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B5987ED-596B-D2DE-92FD-2151F68B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122" y="3429000"/>
            <a:ext cx="2586399" cy="962160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FABCAD7B-D0FF-1630-66E8-997954D2568D}"/>
              </a:ext>
            </a:extLst>
          </p:cNvPr>
          <p:cNvSpPr/>
          <p:nvPr/>
        </p:nvSpPr>
        <p:spPr>
          <a:xfrm>
            <a:off x="5067055" y="4109774"/>
            <a:ext cx="2565285" cy="354419"/>
          </a:xfrm>
          <a:prstGeom prst="wedgeRoundRectCallout">
            <a:avLst>
              <a:gd name="adj1" fmla="val 68290"/>
              <a:gd name="adj2" fmla="val 1053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今回は「いいえ」を選択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DE35472-8E27-BE95-3CEA-F421EB39E3A9}"/>
              </a:ext>
            </a:extLst>
          </p:cNvPr>
          <p:cNvSpPr/>
          <p:nvPr/>
        </p:nvSpPr>
        <p:spPr>
          <a:xfrm>
            <a:off x="5247076" y="2966666"/>
            <a:ext cx="360040" cy="178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8584C9DC-E973-1145-7A64-F1EA1298B859}"/>
              </a:ext>
            </a:extLst>
          </p:cNvPr>
          <p:cNvSpPr/>
          <p:nvPr/>
        </p:nvSpPr>
        <p:spPr>
          <a:xfrm>
            <a:off x="5820305" y="2753925"/>
            <a:ext cx="2843216" cy="416800"/>
          </a:xfrm>
          <a:prstGeom prst="wedgeRoundRectCallout">
            <a:avLst>
              <a:gd name="adj1" fmla="val -56874"/>
              <a:gd name="adj2" fmla="val 87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コード生成ボタンをクリック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93479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541870" cy="2092749"/>
          </a:xfrm>
        </p:spPr>
        <p:txBody>
          <a:bodyPr/>
          <a:lstStyle/>
          <a:p>
            <a:r>
              <a:rPr lang="en-US" altLang="ja-JP" sz="2800" b="1" dirty="0"/>
              <a:t>Windows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processing.exe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https://github.com/processing/processing/releases/download/processing-0270-3.5.4/processing-3.5.4-windows64.zip</a:t>
            </a:r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Processing\processing-3.5.4-windows64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r>
              <a:rPr lang="en-US" altLang="ja-JP" sz="2400" dirty="0"/>
              <a:t>Java</a:t>
            </a:r>
            <a:r>
              <a:rPr lang="ja-JP" altLang="en-US" sz="2400" dirty="0"/>
              <a:t>のバージョンの問題で、</a:t>
            </a:r>
            <a:r>
              <a:rPr lang="en-US" altLang="ja-JP" sz="2400" dirty="0"/>
              <a:t>OpenRTM-aist</a:t>
            </a:r>
            <a:r>
              <a:rPr lang="ja-JP" altLang="en-US" sz="2400" dirty="0"/>
              <a:t>は</a:t>
            </a:r>
            <a:r>
              <a:rPr lang="en-US" altLang="ja-JP" sz="2400" dirty="0"/>
              <a:t>Processing 4.0</a:t>
            </a:r>
            <a:r>
              <a:rPr lang="ja-JP" altLang="en-US" sz="2400" dirty="0"/>
              <a:t>以降では現状は利用不可</a:t>
            </a:r>
            <a:endParaRPr lang="en-US" altLang="ja-JP" sz="2400" dirty="0"/>
          </a:p>
          <a:p>
            <a:r>
              <a:rPr lang="en-US" altLang="ja-JP" sz="2800" b="1" dirty="0"/>
              <a:t>Ubuntu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Processing\processing-3.5.4-linux64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  <a:r>
              <a:rPr lang="ja-JP" altLang="en-US" kern="0" dirty="0">
                <a:solidFill>
                  <a:srgbClr val="5F5F5F"/>
                </a:solidFill>
              </a:rPr>
              <a:t>開発環境の起動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00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E17B727-B52C-AEC2-05E5-DB0E1CF9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76" y="1763815"/>
            <a:ext cx="3908173" cy="4560785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6065E1-CD63-A034-071A-E9E2ABB1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0" y="1741788"/>
            <a:ext cx="3608585" cy="414553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C9E6D12-6496-8FF1-986C-2117F761A50C}"/>
              </a:ext>
            </a:extLst>
          </p:cNvPr>
          <p:cNvSpPr/>
          <p:nvPr/>
        </p:nvSpPr>
        <p:spPr>
          <a:xfrm>
            <a:off x="4548554" y="2303875"/>
            <a:ext cx="3173796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7D3F7C8F-FF19-9D89-07D5-99305C54721C}"/>
              </a:ext>
            </a:extLst>
          </p:cNvPr>
          <p:cNvSpPr/>
          <p:nvPr/>
        </p:nvSpPr>
        <p:spPr>
          <a:xfrm>
            <a:off x="836585" y="5378194"/>
            <a:ext cx="3048760" cy="779646"/>
          </a:xfrm>
          <a:prstGeom prst="wedgeRoundRectCallout">
            <a:avLst>
              <a:gd name="adj1" fmla="val -33998"/>
              <a:gd name="adj2" fmla="val -7937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開発環境で、「ファイル」→「設定」をクリックすると、設定画面が表示される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スケッチブックの場所の</a:t>
            </a:r>
            <a:r>
              <a:rPr lang="en-US" altLang="ja-JP" sz="2800" dirty="0">
                <a:solidFill>
                  <a:srgbClr val="FF0000"/>
                </a:solidFill>
              </a:rPr>
              <a:t>libraries</a:t>
            </a:r>
            <a:r>
              <a:rPr lang="ja-JP" altLang="en-US" sz="2800" dirty="0"/>
              <a:t>フォルダをエクスプローラーで開く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46A9ADD-C568-FBF4-497A-60968D94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2" y="2737807"/>
            <a:ext cx="3446109" cy="402156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65D81E-5212-429A-BC7C-D893B3BE37F0}"/>
              </a:ext>
            </a:extLst>
          </p:cNvPr>
          <p:cNvSpPr/>
          <p:nvPr/>
        </p:nvSpPr>
        <p:spPr>
          <a:xfrm>
            <a:off x="746576" y="3178658"/>
            <a:ext cx="1800200" cy="198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47923C2-0A14-9136-0ACE-C7BF4483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83" y="3368328"/>
            <a:ext cx="4811532" cy="2092748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EA25D793-23CF-C970-A754-86D3FC808675}"/>
              </a:ext>
            </a:extLst>
          </p:cNvPr>
          <p:cNvSpPr/>
          <p:nvPr/>
        </p:nvSpPr>
        <p:spPr>
          <a:xfrm>
            <a:off x="4681615" y="4286453"/>
            <a:ext cx="270030" cy="269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F6252C83-23AE-961B-4877-4BBFF184D56B}"/>
              </a:ext>
            </a:extLst>
          </p:cNvPr>
          <p:cNvSpPr/>
          <p:nvPr/>
        </p:nvSpPr>
        <p:spPr>
          <a:xfrm>
            <a:off x="1016605" y="3276200"/>
            <a:ext cx="4320481" cy="1956925"/>
          </a:xfrm>
          <a:prstGeom prst="arc">
            <a:avLst>
              <a:gd name="adj1" fmla="val 14222460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3C192D29-5AF4-5308-3317-39C168E9122B}"/>
              </a:ext>
            </a:extLst>
          </p:cNvPr>
          <p:cNvSpPr/>
          <p:nvPr/>
        </p:nvSpPr>
        <p:spPr>
          <a:xfrm>
            <a:off x="5486505" y="2620840"/>
            <a:ext cx="2885970" cy="601213"/>
          </a:xfrm>
          <a:prstGeom prst="wedgeRoundRectCallout">
            <a:avLst>
              <a:gd name="adj1" fmla="val -42199"/>
              <a:gd name="adj2" fmla="val 2033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エクスプローラーのアドレスバーにスケッチブックの場所をコピーする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199BBDAB-78E1-9D82-98AD-41D4AB790A75}"/>
              </a:ext>
            </a:extLst>
          </p:cNvPr>
          <p:cNvSpPr/>
          <p:nvPr/>
        </p:nvSpPr>
        <p:spPr>
          <a:xfrm>
            <a:off x="5301294" y="5553204"/>
            <a:ext cx="2061016" cy="268548"/>
          </a:xfrm>
          <a:prstGeom prst="wedgeRoundRectCallout">
            <a:avLst>
              <a:gd name="adj1" fmla="val -21154"/>
              <a:gd name="adj2" fmla="val -2500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libraries</a:t>
            </a:r>
            <a:r>
              <a:rPr kumimoji="1" lang="ja-JP" altLang="en-US" dirty="0">
                <a:solidFill>
                  <a:schemeClr val="tx1"/>
                </a:solidFill>
              </a:rPr>
              <a:t>フォルダを開く</a:t>
            </a:r>
          </a:p>
        </p:txBody>
      </p:sp>
    </p:spTree>
    <p:extLst>
      <p:ext uri="{BB962C8B-B14F-4D97-AF65-F5344CB8AC3E}">
        <p14:creationId xmlns:p14="http://schemas.microsoft.com/office/powerpoint/2010/main" val="103253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 err="1"/>
              <a:t>RTMTutorial</a:t>
            </a:r>
            <a:r>
              <a:rPr lang="ja-JP" altLang="en-US" sz="2800" dirty="0"/>
              <a:t>の</a:t>
            </a:r>
            <a:r>
              <a:rPr lang="en-US" altLang="ja-JP" sz="2800" b="1" dirty="0"/>
              <a:t>Processing\</a:t>
            </a:r>
            <a:r>
              <a:rPr lang="en-US" altLang="ja-JP" sz="2800" b="1" dirty="0" err="1"/>
              <a:t>OpenRTMUtil</a:t>
            </a:r>
            <a:r>
              <a:rPr lang="ja-JP" altLang="en-US" sz="2800" dirty="0"/>
              <a:t>フォルダを</a:t>
            </a:r>
            <a:r>
              <a:rPr lang="en-US" altLang="ja-JP" sz="2800" dirty="0"/>
              <a:t>libraries</a:t>
            </a:r>
            <a:r>
              <a:rPr lang="ja-JP" altLang="en-US" sz="2800" dirty="0"/>
              <a:t>フォルダ内にコピーする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272ABA-EC87-E134-98B8-0CECA163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5" y="4836513"/>
            <a:ext cx="5001995" cy="17528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3232E60-1317-49E4-3E59-BD847CAB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55" y="2759389"/>
            <a:ext cx="4900690" cy="1923202"/>
          </a:xfrm>
          <a:prstGeom prst="rect">
            <a:avLst/>
          </a:prstGeom>
        </p:spPr>
      </p:pic>
      <p:sp>
        <p:nvSpPr>
          <p:cNvPr id="13" name="矢印: 右カーブ 12">
            <a:extLst>
              <a:ext uri="{FF2B5EF4-FFF2-40B4-BE49-F238E27FC236}">
                <a16:creationId xmlns:a16="http://schemas.microsoft.com/office/drawing/2014/main" id="{C21B2F0D-2E54-F617-9341-B308D7A414EA}"/>
              </a:ext>
            </a:extLst>
          </p:cNvPr>
          <p:cNvSpPr/>
          <p:nvPr/>
        </p:nvSpPr>
        <p:spPr>
          <a:xfrm>
            <a:off x="1861662" y="3625997"/>
            <a:ext cx="585065" cy="2687907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44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グラフ描画用ライブラリの</a:t>
            </a:r>
            <a:r>
              <a:rPr lang="en-US" altLang="ja-JP" sz="2800" dirty="0" err="1"/>
              <a:t>grafica</a:t>
            </a:r>
            <a:r>
              <a:rPr lang="ja-JP" altLang="en-US" sz="2800" dirty="0"/>
              <a:t>をインストールする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grafica</a:t>
            </a:r>
            <a:r>
              <a:rPr lang="ja-JP" altLang="en-US" kern="0" dirty="0">
                <a:solidFill>
                  <a:srgbClr val="5F5F5F"/>
                </a:solidFill>
              </a:rPr>
              <a:t>のインストール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D1119E1-2F98-6424-3D93-52F92BD8A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19" y="2227729"/>
            <a:ext cx="4453920" cy="40988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60B96F-6A95-45D7-7DED-76B3BAB4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" y="2573905"/>
            <a:ext cx="4209671" cy="3249420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606D2666-922A-3167-47B5-184F374B59CB}"/>
              </a:ext>
            </a:extLst>
          </p:cNvPr>
          <p:cNvSpPr/>
          <p:nvPr/>
        </p:nvSpPr>
        <p:spPr>
          <a:xfrm>
            <a:off x="933707" y="4492805"/>
            <a:ext cx="3154677" cy="1051430"/>
          </a:xfrm>
          <a:prstGeom prst="wedgeRoundRectCallout">
            <a:avLst>
              <a:gd name="adj1" fmla="val 23346"/>
              <a:gd name="adj2" fmla="val -853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の開発環境で、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「スケッチ」→「ライブラリをインポート」→「ライブラリを追加」をクリックする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9E22EA2-5211-BB87-D34C-B90F6ADEA9B8}"/>
              </a:ext>
            </a:extLst>
          </p:cNvPr>
          <p:cNvSpPr/>
          <p:nvPr/>
        </p:nvSpPr>
        <p:spPr>
          <a:xfrm>
            <a:off x="4888100" y="3751419"/>
            <a:ext cx="3154677" cy="1051430"/>
          </a:xfrm>
          <a:prstGeom prst="wedgeRoundRectCallout">
            <a:avLst>
              <a:gd name="adj1" fmla="val -32238"/>
              <a:gd name="adj2" fmla="val -8634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Contribution Manager</a:t>
            </a:r>
            <a:r>
              <a:rPr lang="ja-JP" altLang="en-US" dirty="0">
                <a:solidFill>
                  <a:schemeClr val="tx1"/>
                </a:solidFill>
              </a:rPr>
              <a:t>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①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を検索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②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を選択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③</a:t>
            </a:r>
            <a:r>
              <a:rPr lang="en-US" altLang="ja-JP" dirty="0">
                <a:solidFill>
                  <a:schemeClr val="tx1"/>
                </a:solidFill>
              </a:rPr>
              <a:t>Install</a:t>
            </a:r>
            <a:r>
              <a:rPr lang="ja-JP" altLang="en-US" dirty="0">
                <a:solidFill>
                  <a:schemeClr val="tx1"/>
                </a:solidFill>
              </a:rPr>
              <a:t>ボタンを押す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372326C-4768-70BE-D24A-C294DE9969B9}"/>
              </a:ext>
            </a:extLst>
          </p:cNvPr>
          <p:cNvSpPr/>
          <p:nvPr/>
        </p:nvSpPr>
        <p:spPr>
          <a:xfrm>
            <a:off x="4888100" y="2663915"/>
            <a:ext cx="1349085" cy="27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20B7E67-87A0-2A40-8D42-65CEEE000F4D}"/>
              </a:ext>
            </a:extLst>
          </p:cNvPr>
          <p:cNvSpPr/>
          <p:nvPr/>
        </p:nvSpPr>
        <p:spPr>
          <a:xfrm>
            <a:off x="4901442" y="3003719"/>
            <a:ext cx="3570046" cy="27003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D4AF8B-D04A-7559-197A-2B5C5AD1DB2F}"/>
              </a:ext>
            </a:extLst>
          </p:cNvPr>
          <p:cNvSpPr/>
          <p:nvPr/>
        </p:nvSpPr>
        <p:spPr>
          <a:xfrm>
            <a:off x="7902370" y="5429679"/>
            <a:ext cx="1050606" cy="270030"/>
          </a:xfrm>
          <a:prstGeom prst="rect">
            <a:avLst/>
          </a:prstGeom>
          <a:noFill/>
          <a:ln>
            <a:solidFill>
              <a:srgbClr val="FA9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E780C77-BEF7-8323-A139-71B6D3BD6CA0}"/>
              </a:ext>
            </a:extLst>
          </p:cNvPr>
          <p:cNvSpPr txBox="1"/>
          <p:nvPr/>
        </p:nvSpPr>
        <p:spPr>
          <a:xfrm>
            <a:off x="6163857" y="2655442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513457-8C6D-E0A9-AA8E-895B8986DFA1}"/>
              </a:ext>
            </a:extLst>
          </p:cNvPr>
          <p:cNvSpPr txBox="1"/>
          <p:nvPr/>
        </p:nvSpPr>
        <p:spPr>
          <a:xfrm>
            <a:off x="8199893" y="3261105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chemeClr val="accent6"/>
                </a:solidFill>
              </a:rPr>
              <a:t>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730EBD-73A0-C70D-1447-EFB7B3BDD7A3}"/>
              </a:ext>
            </a:extLst>
          </p:cNvPr>
          <p:cNvSpPr txBox="1"/>
          <p:nvPr/>
        </p:nvSpPr>
        <p:spPr>
          <a:xfrm>
            <a:off x="7819107" y="5176777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A9862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02145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スライド番号プレースホルダ 1">
            <a:extLst>
              <a:ext uri="{FF2B5EF4-FFF2-40B4-BE49-F238E27FC236}">
                <a16:creationId xmlns:a16="http://schemas.microsoft.com/office/drawing/2014/main" id="{74D87802-9564-4C46-85B1-135D1F4F0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5195C1-1A49-44C6-9A49-825E13CA7CC4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92163" name="スライド番号プレースホルダ 3">
            <a:extLst>
              <a:ext uri="{FF2B5EF4-FFF2-40B4-BE49-F238E27FC236}">
                <a16:creationId xmlns:a16="http://schemas.microsoft.com/office/drawing/2014/main" id="{E5112588-B2E8-4DF5-8EE4-0A7AE980984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8D2C820-9BDE-4BCF-9D28-8BF105F90CC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92164" name="Rectangle 11">
            <a:extLst>
              <a:ext uri="{FF2B5EF4-FFF2-40B4-BE49-F238E27FC236}">
                <a16:creationId xmlns:a16="http://schemas.microsoft.com/office/drawing/2014/main" id="{6D63E9F1-683C-4E41-8658-A60BCCC74B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2E84150-9A52-4404-9948-632007B06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834527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b="1" kern="0" dirty="0" err="1">
                <a:solidFill>
                  <a:srgbClr val="FF0000"/>
                </a:solidFill>
              </a:rPr>
              <a:t>drawGraphMain</a:t>
            </a:r>
            <a:r>
              <a:rPr lang="en-US" altLang="ja-JP" sz="2400" b="1" kern="0" dirty="0">
                <a:solidFill>
                  <a:srgbClr val="FF0000"/>
                </a:solidFill>
              </a:rPr>
              <a:t>\</a:t>
            </a:r>
            <a:r>
              <a:rPr lang="en-US" altLang="ja-JP" sz="2400" b="1" kern="0" dirty="0" err="1">
                <a:solidFill>
                  <a:srgbClr val="FF0000"/>
                </a:solidFill>
              </a:rPr>
              <a:t>drawGraphMain.pde</a:t>
            </a:r>
            <a:r>
              <a:rPr lang="ja-JP" altLang="en-US" sz="2400" kern="0" dirty="0">
                <a:solidFill>
                  <a:srgbClr val="5F5F5F"/>
                </a:solidFill>
              </a:rPr>
              <a:t>のファイルを、</a:t>
            </a:r>
            <a:r>
              <a:rPr lang="en-US" altLang="ja-JP" sz="2400" b="1" kern="0" dirty="0">
                <a:solidFill>
                  <a:srgbClr val="5F5F5F"/>
                </a:solidFill>
              </a:rPr>
              <a:t>processing.exe</a:t>
            </a:r>
            <a:r>
              <a:rPr lang="ja-JP" altLang="en-US" sz="2400" kern="0" dirty="0">
                <a:solidFill>
                  <a:srgbClr val="5F5F5F"/>
                </a:solidFill>
              </a:rPr>
              <a:t>にドラッグアンドドロップして開く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FC0E0B1-E80B-558A-38F5-45D229F3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" y="2158640"/>
            <a:ext cx="9144000" cy="3526558"/>
          </a:xfrm>
          <a:prstGeom prst="rect">
            <a:avLst/>
          </a:prstGeom>
        </p:spPr>
      </p:pic>
      <p:sp>
        <p:nvSpPr>
          <p:cNvPr id="4" name="矢印: 右カーブ 3">
            <a:extLst>
              <a:ext uri="{FF2B5EF4-FFF2-40B4-BE49-F238E27FC236}">
                <a16:creationId xmlns:a16="http://schemas.microsoft.com/office/drawing/2014/main" id="{F5A6C455-F427-2E4F-0ECF-4B76CF013053}"/>
              </a:ext>
            </a:extLst>
          </p:cNvPr>
          <p:cNvSpPr/>
          <p:nvPr/>
        </p:nvSpPr>
        <p:spPr>
          <a:xfrm rot="16562559">
            <a:off x="3211056" y="2313345"/>
            <a:ext cx="945105" cy="4449146"/>
          </a:xfrm>
          <a:prstGeom prst="curv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4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01D2B-CD3E-B09C-AD4A-5EE686400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7607142-BB02-4122-1608-AC892326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42" y="2371424"/>
            <a:ext cx="4082032" cy="3210373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2364FC-D374-AC38-DA60-867B3ABAE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Processing</a:t>
            </a:r>
            <a:r>
              <a:rPr lang="ja-JP" altLang="en-US" sz="2800" dirty="0"/>
              <a:t>開発環境でコードを編集する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4E8E26-7E89-B719-A7C0-3E5AE0CFC9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B9702BF2-E88E-51D7-C3BC-BC0F0E395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0BCCCD-7C0D-7234-89AB-F9E96CB2DE0D}"/>
              </a:ext>
            </a:extLst>
          </p:cNvPr>
          <p:cNvSpPr/>
          <p:nvPr/>
        </p:nvSpPr>
        <p:spPr>
          <a:xfrm>
            <a:off x="2714414" y="2933945"/>
            <a:ext cx="3905759" cy="2206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13328090-4A4A-8BE4-30D8-AFA9C5D14F46}"/>
              </a:ext>
            </a:extLst>
          </p:cNvPr>
          <p:cNvSpPr/>
          <p:nvPr/>
        </p:nvSpPr>
        <p:spPr>
          <a:xfrm>
            <a:off x="1826696" y="5616234"/>
            <a:ext cx="6838052" cy="725555"/>
          </a:xfrm>
          <a:prstGeom prst="wedgeRoundRectCallout">
            <a:avLst>
              <a:gd name="adj1" fmla="val -14346"/>
              <a:gd name="adj2" fmla="val -951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スライド</a:t>
            </a:r>
            <a:r>
              <a:rPr lang="en-US" altLang="ja-JP" dirty="0">
                <a:solidFill>
                  <a:schemeClr val="tx1"/>
                </a:solidFill>
              </a:rPr>
              <a:t>20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21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22</a:t>
            </a:r>
            <a:r>
              <a:rPr lang="ja-JP" altLang="en-US" dirty="0">
                <a:solidFill>
                  <a:schemeClr val="tx1"/>
                </a:solidFill>
              </a:rPr>
              <a:t>ページに記載のソースコードを入力する。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USB</a:t>
            </a:r>
            <a:r>
              <a:rPr kumimoji="1" lang="ja-JP" altLang="en-US" dirty="0">
                <a:solidFill>
                  <a:schemeClr val="tx1"/>
                </a:solidFill>
              </a:rPr>
              <a:t>メモリ内の</a:t>
            </a:r>
            <a:r>
              <a:rPr kumimoji="1" lang="en-US" altLang="ja-JP" dirty="0">
                <a:solidFill>
                  <a:schemeClr val="tx1"/>
                </a:solidFill>
              </a:rPr>
              <a:t>sample\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</a:t>
            </a:r>
            <a:r>
              <a:rPr kumimoji="1" lang="en-US" altLang="ja-JP" dirty="0">
                <a:solidFill>
                  <a:schemeClr val="tx1"/>
                </a:solidFill>
              </a:rPr>
              <a:t>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drawGraphMain</a:t>
            </a:r>
            <a:r>
              <a:rPr lang="ja-JP" altLang="en-US" dirty="0">
                <a:solidFill>
                  <a:schemeClr val="tx1"/>
                </a:solidFill>
              </a:rPr>
              <a:t>の中身を</a:t>
            </a:r>
            <a:r>
              <a:rPr kumimoji="1" lang="ja-JP" altLang="en-US" dirty="0">
                <a:solidFill>
                  <a:schemeClr val="tx1"/>
                </a:solidFill>
              </a:rPr>
              <a:t>コピペしてもいいです。</a:t>
            </a:r>
          </a:p>
        </p:txBody>
      </p:sp>
    </p:spTree>
    <p:extLst>
      <p:ext uri="{BB962C8B-B14F-4D97-AF65-F5344CB8AC3E}">
        <p14:creationId xmlns:p14="http://schemas.microsoft.com/office/powerpoint/2010/main" val="109401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Processing </a:t>
            </a:r>
            <a:r>
              <a:rPr lang="ja-JP" altLang="en-US" sz="1600" kern="0" dirty="0">
                <a:solidFill>
                  <a:srgbClr val="5F5F5F"/>
                </a:solidFill>
              </a:rPr>
              <a:t>活用事例 </a:t>
            </a:r>
            <a:r>
              <a:rPr lang="en-US" altLang="ja-JP" sz="1600" kern="0" dirty="0">
                <a:solidFill>
                  <a:srgbClr val="5F5F5F"/>
                </a:solidFill>
              </a:rPr>
              <a:t>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https://openrtm.org/openrtm/ja/node/7232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58392C-16CD-88F4-2D8A-0A9BA05F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14" y="2501275"/>
            <a:ext cx="5391137" cy="3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87123-5E3E-B493-9FCE-77496832E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スライド番号プレースホルダ 1">
            <a:extLst>
              <a:ext uri="{FF2B5EF4-FFF2-40B4-BE49-F238E27FC236}">
                <a16:creationId xmlns:a16="http://schemas.microsoft.com/office/drawing/2014/main" id="{7DF5E7F6-0541-7C9D-4C73-921219570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5195C1-1A49-44C6-9A49-825E13CA7CC4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92163" name="スライド番号プレースホルダ 3">
            <a:extLst>
              <a:ext uri="{FF2B5EF4-FFF2-40B4-BE49-F238E27FC236}">
                <a16:creationId xmlns:a16="http://schemas.microsoft.com/office/drawing/2014/main" id="{DA3F556B-841A-1CB6-6645-7730B60506B3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8D2C820-9BDE-4BCF-9D28-8BF105F90CC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92164" name="Rectangle 11">
            <a:extLst>
              <a:ext uri="{FF2B5EF4-FFF2-40B4-BE49-F238E27FC236}">
                <a16:creationId xmlns:a16="http://schemas.microsoft.com/office/drawing/2014/main" id="{2054CBBC-C09D-B324-E794-7C4ACF75BB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68C9BEA-6B33-9AED-FF6A-A7FCAD326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345270" cy="463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b="1" kern="0" dirty="0" err="1">
                <a:solidFill>
                  <a:srgbClr val="5F5F5F"/>
                </a:solidFill>
              </a:rPr>
              <a:t>drawGraphMain.pde</a:t>
            </a:r>
            <a:r>
              <a:rPr lang="ja-JP" altLang="en-US" sz="2400" kern="0" dirty="0">
                <a:solidFill>
                  <a:srgbClr val="5F5F5F"/>
                </a:solidFill>
              </a:rPr>
              <a:t>を編集する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画面サイズ、フレームレートを設定する</a:t>
            </a:r>
            <a:endParaRPr lang="en-US" altLang="ja-JP" sz="2400" b="1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400" b="1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400" b="1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b="1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b="1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b="1" kern="0" dirty="0" err="1">
                <a:solidFill>
                  <a:srgbClr val="5F5F5F"/>
                </a:solidFill>
              </a:rPr>
              <a:t>drawGraphImpl.pde</a:t>
            </a:r>
            <a:r>
              <a:rPr lang="ja-JP" altLang="en-US" sz="2400" kern="0" dirty="0">
                <a:solidFill>
                  <a:srgbClr val="5F5F5F"/>
                </a:solidFill>
              </a:rPr>
              <a:t>を編集する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ライブラリのインポート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84AA1AE-38BA-AC79-8843-E5E5802DFC75}"/>
              </a:ext>
            </a:extLst>
          </p:cNvPr>
          <p:cNvGrpSpPr/>
          <p:nvPr/>
        </p:nvGrpSpPr>
        <p:grpSpPr>
          <a:xfrm>
            <a:off x="870324" y="2182749"/>
            <a:ext cx="3701676" cy="1315622"/>
            <a:chOff x="870324" y="2182749"/>
            <a:chExt cx="3026601" cy="1054915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CD6608D3-70CC-164E-E682-6DD6835A4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324" y="2182749"/>
              <a:ext cx="3026601" cy="1054915"/>
            </a:xfrm>
            <a:prstGeom prst="rect">
              <a:avLst/>
            </a:prstGeom>
          </p:spPr>
        </p:pic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001D2F04-F35E-29FF-3DD1-37BE4E096E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70" y="2948470"/>
              <a:ext cx="139515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5A37900-CDBA-7403-5230-AE00497F9622}"/>
                </a:ext>
              </a:extLst>
            </p:cNvPr>
            <p:cNvCxnSpPr>
              <a:cxnSpLocks/>
            </p:cNvCxnSpPr>
            <p:nvPr/>
          </p:nvCxnSpPr>
          <p:spPr>
            <a:xfrm>
              <a:off x="1571190" y="3178774"/>
              <a:ext cx="139515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161" name="グループ化 92160">
            <a:extLst>
              <a:ext uri="{FF2B5EF4-FFF2-40B4-BE49-F238E27FC236}">
                <a16:creationId xmlns:a16="http://schemas.microsoft.com/office/drawing/2014/main" id="{9D0C8E55-1F96-C4B8-63BD-F86D6694D5A9}"/>
              </a:ext>
            </a:extLst>
          </p:cNvPr>
          <p:cNvGrpSpPr/>
          <p:nvPr/>
        </p:nvGrpSpPr>
        <p:grpSpPr>
          <a:xfrm>
            <a:off x="861519" y="4379886"/>
            <a:ext cx="2990401" cy="1082618"/>
            <a:chOff x="861519" y="4379886"/>
            <a:chExt cx="2990401" cy="1082618"/>
          </a:xfrm>
        </p:grpSpPr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E7E5BD1E-0922-E283-F828-00CDED8F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519" y="4379886"/>
              <a:ext cx="2990401" cy="1082618"/>
            </a:xfrm>
            <a:prstGeom prst="rect">
              <a:avLst/>
            </a:prstGeom>
          </p:spPr>
        </p:pic>
        <p:cxnSp>
          <p:nvCxnSpPr>
            <p:cNvPr id="92160" name="直線コネクタ 92159">
              <a:extLst>
                <a:ext uri="{FF2B5EF4-FFF2-40B4-BE49-F238E27FC236}">
                  <a16:creationId xmlns:a16="http://schemas.microsoft.com/office/drawing/2014/main" id="{0F9BE1B6-CF02-C690-7CF2-F226757CE0D6}"/>
                </a:ext>
              </a:extLst>
            </p:cNvPr>
            <p:cNvCxnSpPr>
              <a:cxnSpLocks/>
            </p:cNvCxnSpPr>
            <p:nvPr/>
          </p:nvCxnSpPr>
          <p:spPr>
            <a:xfrm>
              <a:off x="1331640" y="5208880"/>
              <a:ext cx="17063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165" name="吹き出し: 角を丸めた四角形 92164">
            <a:extLst>
              <a:ext uri="{FF2B5EF4-FFF2-40B4-BE49-F238E27FC236}">
                <a16:creationId xmlns:a16="http://schemas.microsoft.com/office/drawing/2014/main" id="{5E3265C5-A477-18A9-9D79-00E64937988D}"/>
              </a:ext>
            </a:extLst>
          </p:cNvPr>
          <p:cNvSpPr/>
          <p:nvPr/>
        </p:nvSpPr>
        <p:spPr>
          <a:xfrm>
            <a:off x="5686110" y="2803103"/>
            <a:ext cx="3386190" cy="695268"/>
          </a:xfrm>
          <a:prstGeom prst="wedgeRoundRectCallout">
            <a:avLst>
              <a:gd name="adj1" fmla="val -88905"/>
              <a:gd name="adj2" fmla="val 147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RT System Editor</a:t>
            </a:r>
            <a:r>
              <a:rPr kumimoji="1" lang="ja-JP" altLang="en-US" dirty="0">
                <a:solidFill>
                  <a:schemeClr val="tx1"/>
                </a:solidFill>
              </a:rPr>
              <a:t>が固まった場合は、</a:t>
            </a:r>
            <a:r>
              <a:rPr kumimoji="1"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の停止ボタンを押して中断後に、</a:t>
            </a:r>
            <a:r>
              <a:rPr kumimoji="1" lang="en-US" altLang="ja-JP" dirty="0" err="1">
                <a:solidFill>
                  <a:schemeClr val="tx1"/>
                </a:solidFill>
              </a:rPr>
              <a:t>frameRate</a:t>
            </a:r>
            <a:r>
              <a:rPr kumimoji="1" lang="ja-JP" altLang="en-US" dirty="0">
                <a:solidFill>
                  <a:schemeClr val="tx1"/>
                </a:solidFill>
              </a:rPr>
              <a:t>を変更してみてください。</a:t>
            </a:r>
          </a:p>
        </p:txBody>
      </p:sp>
      <p:sp>
        <p:nvSpPr>
          <p:cNvPr id="92166" name="吹き出し: 角を丸めた四角形 92165">
            <a:extLst>
              <a:ext uri="{FF2B5EF4-FFF2-40B4-BE49-F238E27FC236}">
                <a16:creationId xmlns:a16="http://schemas.microsoft.com/office/drawing/2014/main" id="{B2542889-B0E7-0A46-E137-889006916E08}"/>
              </a:ext>
            </a:extLst>
          </p:cNvPr>
          <p:cNvSpPr/>
          <p:nvPr/>
        </p:nvSpPr>
        <p:spPr>
          <a:xfrm>
            <a:off x="5641305" y="1638987"/>
            <a:ext cx="3465385" cy="1051430"/>
          </a:xfrm>
          <a:prstGeom prst="wedgeRoundRectCallout">
            <a:avLst>
              <a:gd name="adj1" fmla="val -70815"/>
              <a:gd name="adj2" fmla="val 3916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setup</a:t>
            </a:r>
            <a:r>
              <a:rPr lang="ja-JP" altLang="en-US" dirty="0">
                <a:solidFill>
                  <a:schemeClr val="tx1"/>
                </a:solidFill>
              </a:rPr>
              <a:t>関数は実行開始時に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1</a:t>
            </a:r>
            <a:r>
              <a:rPr lang="ja-JP" altLang="en-US" dirty="0">
                <a:solidFill>
                  <a:schemeClr val="tx1"/>
                </a:solidFill>
              </a:rPr>
              <a:t>度だけ呼ばれる。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setup</a:t>
            </a:r>
            <a:r>
              <a:rPr kumimoji="1" lang="ja-JP" altLang="en-US" dirty="0">
                <a:solidFill>
                  <a:schemeClr val="tx1"/>
                </a:solidFill>
              </a:rPr>
              <a:t>関数内で</a:t>
            </a:r>
            <a:r>
              <a:rPr kumimoji="1" lang="en-US" altLang="ja-JP" dirty="0">
                <a:solidFill>
                  <a:schemeClr val="tx1"/>
                </a:solidFill>
              </a:rPr>
              <a:t>RTC</a:t>
            </a:r>
            <a:r>
              <a:rPr kumimoji="1" lang="ja-JP" altLang="en-US" dirty="0">
                <a:solidFill>
                  <a:schemeClr val="tx1"/>
                </a:solidFill>
              </a:rPr>
              <a:t>の生成を行っている。</a:t>
            </a:r>
          </a:p>
        </p:txBody>
      </p:sp>
    </p:spTree>
    <p:extLst>
      <p:ext uri="{BB962C8B-B14F-4D97-AF65-F5344CB8AC3E}">
        <p14:creationId xmlns:p14="http://schemas.microsoft.com/office/powerpoint/2010/main" val="2972935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D87F2-C7BB-5E4B-F74D-50A36ECC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スライド番号プレースホルダ 1">
            <a:extLst>
              <a:ext uri="{FF2B5EF4-FFF2-40B4-BE49-F238E27FC236}">
                <a16:creationId xmlns:a16="http://schemas.microsoft.com/office/drawing/2014/main" id="{4ED59A92-2BA5-67FE-90B6-20DB5D033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5195C1-1A49-44C6-9A49-825E13CA7CC4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92163" name="スライド番号プレースホルダ 3">
            <a:extLst>
              <a:ext uri="{FF2B5EF4-FFF2-40B4-BE49-F238E27FC236}">
                <a16:creationId xmlns:a16="http://schemas.microsoft.com/office/drawing/2014/main" id="{64043B63-2ABA-54CC-5600-A95FF934CBF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8D2C820-9BDE-4BCF-9D28-8BF105F90CC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92164" name="Rectangle 11">
            <a:extLst>
              <a:ext uri="{FF2B5EF4-FFF2-40B4-BE49-F238E27FC236}">
                <a16:creationId xmlns:a16="http://schemas.microsoft.com/office/drawing/2014/main" id="{E853D69F-E122-0A19-D90F-3478528D39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DBCFED5-103B-26AF-E9B2-A6DDC1128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345270" cy="463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b="1" kern="0" dirty="0" err="1">
                <a:solidFill>
                  <a:srgbClr val="5F5F5F"/>
                </a:solidFill>
              </a:rPr>
              <a:t>drawGraphImpl.pde</a:t>
            </a:r>
            <a:r>
              <a:rPr lang="ja-JP" altLang="en-US" sz="2400" kern="0" dirty="0">
                <a:solidFill>
                  <a:srgbClr val="5F5F5F"/>
                </a:solidFill>
              </a:rPr>
              <a:t>を編集する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変数の宣言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 err="1">
                <a:solidFill>
                  <a:srgbClr val="5F5F5F"/>
                </a:solidFill>
              </a:rPr>
              <a:t>onActivated</a:t>
            </a:r>
            <a:r>
              <a:rPr lang="ja-JP" altLang="en-US" sz="2000" kern="0" dirty="0">
                <a:solidFill>
                  <a:srgbClr val="5F5F5F"/>
                </a:solidFill>
              </a:rPr>
              <a:t>関数の編集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2060E7EA-7465-3353-FA2A-D11125D0CAE3}"/>
              </a:ext>
            </a:extLst>
          </p:cNvPr>
          <p:cNvGrpSpPr/>
          <p:nvPr/>
        </p:nvGrpSpPr>
        <p:grpSpPr>
          <a:xfrm>
            <a:off x="870099" y="2258870"/>
            <a:ext cx="5592111" cy="1260140"/>
            <a:chOff x="851968" y="2228390"/>
            <a:chExt cx="7440063" cy="153373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A1BAC87-0293-5C8B-B232-ED2A3A6A1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968" y="2228390"/>
              <a:ext cx="7440063" cy="1533739"/>
            </a:xfrm>
            <a:prstGeom prst="rect">
              <a:avLst/>
            </a:prstGeom>
          </p:spPr>
        </p:pic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4E40A8AF-64FA-A789-ADB7-7D575BCD0BA1}"/>
                </a:ext>
              </a:extLst>
            </p:cNvPr>
            <p:cNvCxnSpPr/>
            <p:nvPr/>
          </p:nvCxnSpPr>
          <p:spPr>
            <a:xfrm>
              <a:off x="1671360" y="3675360"/>
              <a:ext cx="274530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849F6BE-74EC-4FCC-2AA5-486534EB885A}"/>
              </a:ext>
            </a:extLst>
          </p:cNvPr>
          <p:cNvGrpSpPr/>
          <p:nvPr/>
        </p:nvGrpSpPr>
        <p:grpSpPr>
          <a:xfrm>
            <a:off x="870099" y="4115250"/>
            <a:ext cx="5592110" cy="1609005"/>
            <a:chOff x="763228" y="4386393"/>
            <a:chExt cx="7859222" cy="2162477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8A31C254-5C93-E9CC-0096-29B6E144A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228" y="4386393"/>
              <a:ext cx="7859222" cy="2162477"/>
            </a:xfrm>
            <a:prstGeom prst="rect">
              <a:avLst/>
            </a:prstGeom>
          </p:spPr>
        </p:pic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5BC5BF07-834D-BC83-1832-80577DB66481}"/>
                </a:ext>
              </a:extLst>
            </p:cNvPr>
            <p:cNvCxnSpPr>
              <a:cxnSpLocks/>
            </p:cNvCxnSpPr>
            <p:nvPr/>
          </p:nvCxnSpPr>
          <p:spPr>
            <a:xfrm>
              <a:off x="2156105" y="5818630"/>
              <a:ext cx="38110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11F6A2F3-FD86-26CB-320D-C8C0B981D0DA}"/>
                </a:ext>
              </a:extLst>
            </p:cNvPr>
            <p:cNvCxnSpPr>
              <a:cxnSpLocks/>
            </p:cNvCxnSpPr>
            <p:nvPr/>
          </p:nvCxnSpPr>
          <p:spPr>
            <a:xfrm>
              <a:off x="2156105" y="6188830"/>
              <a:ext cx="47111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306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0A08A-3F75-A7DE-F454-95B8989AF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スライド番号プレースホルダ 1">
            <a:extLst>
              <a:ext uri="{FF2B5EF4-FFF2-40B4-BE49-F238E27FC236}">
                <a16:creationId xmlns:a16="http://schemas.microsoft.com/office/drawing/2014/main" id="{FD869217-961A-CD19-43EB-9374D32626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5195C1-1A49-44C6-9A49-825E13CA7CC4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92163" name="スライド番号プレースホルダ 3">
            <a:extLst>
              <a:ext uri="{FF2B5EF4-FFF2-40B4-BE49-F238E27FC236}">
                <a16:creationId xmlns:a16="http://schemas.microsoft.com/office/drawing/2014/main" id="{17ACC3C3-70DB-7FF1-0276-B41C4FEE9BE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8D2C820-9BDE-4BCF-9D28-8BF105F90CC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92164" name="Rectangle 11">
            <a:extLst>
              <a:ext uri="{FF2B5EF4-FFF2-40B4-BE49-F238E27FC236}">
                <a16:creationId xmlns:a16="http://schemas.microsoft.com/office/drawing/2014/main" id="{B58A6392-C19A-A7C7-F564-8683A3175D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ソースコードの編集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117EA60-F8DA-6D82-644F-7B874A9D3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345270" cy="463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b="1" kern="0" dirty="0" err="1">
                <a:solidFill>
                  <a:srgbClr val="5F5F5F"/>
                </a:solidFill>
              </a:rPr>
              <a:t>drawGraphImpl.pde</a:t>
            </a:r>
            <a:r>
              <a:rPr lang="ja-JP" altLang="en-US" sz="2400" kern="0" dirty="0">
                <a:solidFill>
                  <a:srgbClr val="5F5F5F"/>
                </a:solidFill>
              </a:rPr>
              <a:t>を編集する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 err="1">
                <a:solidFill>
                  <a:srgbClr val="5F5F5F"/>
                </a:solidFill>
              </a:rPr>
              <a:t>onExecute</a:t>
            </a:r>
            <a:r>
              <a:rPr lang="ja-JP" altLang="en-US" sz="2000" kern="0" dirty="0">
                <a:solidFill>
                  <a:srgbClr val="5F5F5F"/>
                </a:solidFill>
              </a:rPr>
              <a:t>関数の編集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00B68B6-A481-B535-6E17-AF78F69F9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9" y="2253076"/>
            <a:ext cx="4406197" cy="316014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663945A-BB20-10F3-3FBC-D619B62E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3865"/>
            <a:ext cx="4505690" cy="37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56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15EA518-84C4-B843-7C8D-2BD2FAC50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1" y="1763815"/>
            <a:ext cx="4324686" cy="373495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3985F44-88BA-CE7C-E93C-2541AC7AAAFB}"/>
              </a:ext>
            </a:extLst>
          </p:cNvPr>
          <p:cNvSpPr/>
          <p:nvPr/>
        </p:nvSpPr>
        <p:spPr>
          <a:xfrm>
            <a:off x="317285" y="2104554"/>
            <a:ext cx="315035" cy="312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FA58E0B-205D-E0B3-03E8-A812523B4F9D}"/>
              </a:ext>
            </a:extLst>
          </p:cNvPr>
          <p:cNvSpPr/>
          <p:nvPr/>
        </p:nvSpPr>
        <p:spPr>
          <a:xfrm>
            <a:off x="296525" y="2808347"/>
            <a:ext cx="1595935" cy="312720"/>
          </a:xfrm>
          <a:prstGeom prst="wedgeRoundRectCallout">
            <a:avLst>
              <a:gd name="adj1" fmla="val -31643"/>
              <a:gd name="adj2" fmla="val -14045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実行ボタンを押す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8ED8FE1-0F9C-347D-3F7D-94AD330F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0" y="2393885"/>
            <a:ext cx="4572329" cy="2610290"/>
          </a:xfrm>
          <a:prstGeom prst="rect">
            <a:avLst/>
          </a:prstGeom>
        </p:spPr>
      </p:pic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60FD758-9765-F81D-4D47-A2AB03298236}"/>
              </a:ext>
            </a:extLst>
          </p:cNvPr>
          <p:cNvSpPr/>
          <p:nvPr/>
        </p:nvSpPr>
        <p:spPr>
          <a:xfrm>
            <a:off x="6212432" y="4691455"/>
            <a:ext cx="1734943" cy="503238"/>
          </a:xfrm>
          <a:prstGeom prst="wedgeRoundRectCallout">
            <a:avLst>
              <a:gd name="adj1" fmla="val -31643"/>
              <a:gd name="adj2" fmla="val -1105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drawGraph0</a:t>
            </a:r>
            <a:r>
              <a:rPr lang="ja-JP" altLang="en-US" dirty="0">
                <a:solidFill>
                  <a:schemeClr val="tx1"/>
                </a:solidFill>
              </a:rPr>
              <a:t>という</a:t>
            </a:r>
            <a:r>
              <a:rPr lang="en-US" altLang="ja-JP" dirty="0">
                <a:solidFill>
                  <a:schemeClr val="tx1"/>
                </a:solidFill>
              </a:rPr>
              <a:t>RTC</a:t>
            </a:r>
            <a:r>
              <a:rPr lang="ja-JP" altLang="en-US" dirty="0">
                <a:solidFill>
                  <a:schemeClr val="tx1"/>
                </a:solidFill>
              </a:rPr>
              <a:t>が起動する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F60F4B-6877-AB17-9F93-ADC941CD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44" y="3448232"/>
            <a:ext cx="4933950" cy="2609850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B5F779D-79B3-70FE-87A0-4999057C4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以下のようにポートを接続して、</a:t>
            </a:r>
            <a:r>
              <a:rPr lang="en-US" altLang="ja-JP" sz="2800" dirty="0"/>
              <a:t>RTC</a:t>
            </a:r>
            <a:r>
              <a:rPr lang="ja-JP" altLang="en-US" sz="2800" dirty="0"/>
              <a:t>をアクティブ化する</a:t>
            </a:r>
            <a:endParaRPr lang="en-US" altLang="ja-JP" sz="2800" dirty="0"/>
          </a:p>
          <a:p>
            <a:pPr lvl="1"/>
            <a:r>
              <a:rPr lang="ja-JP" altLang="en-US" sz="2400" dirty="0"/>
              <a:t>シミュレータ</a:t>
            </a:r>
            <a:r>
              <a:rPr lang="en-US" altLang="ja-JP" sz="2400" dirty="0"/>
              <a:t>(RaspberryPiMouseSimulator0)</a:t>
            </a:r>
            <a:r>
              <a:rPr lang="ja-JP" altLang="en-US" sz="2400" dirty="0"/>
              <a:t>、実機</a:t>
            </a:r>
            <a:r>
              <a:rPr lang="en-US" altLang="ja-JP" sz="2400" dirty="0"/>
              <a:t>(RaspberryPiMouseRTC0)</a:t>
            </a:r>
            <a:r>
              <a:rPr lang="ja-JP" altLang="en-US" sz="2400" dirty="0"/>
              <a:t>のどちらでも可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49376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システム実行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7" name="processing2">
            <a:hlinkClick r:id="" action="ppaction://media"/>
            <a:extLst>
              <a:ext uri="{FF2B5EF4-FFF2-40B4-BE49-F238E27FC236}">
                <a16:creationId xmlns:a16="http://schemas.microsoft.com/office/drawing/2014/main" id="{B7BDE567-F638-BC27-5C0F-E4CE196C01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78" b="9184"/>
          <a:stretch/>
        </p:blipFill>
        <p:spPr>
          <a:xfrm>
            <a:off x="1554163" y="2078850"/>
            <a:ext cx="6034087" cy="3690410"/>
          </a:xfrm>
        </p:spPr>
      </p:pic>
    </p:spTree>
    <p:extLst>
      <p:ext uri="{BB962C8B-B14F-4D97-AF65-F5344CB8AC3E}">
        <p14:creationId xmlns:p14="http://schemas.microsoft.com/office/powerpoint/2010/main" val="294891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以下の特長を持つプログラミング言語</a:t>
            </a:r>
            <a:endParaRPr lang="en-US" altLang="ja-JP" sz="2800" dirty="0"/>
          </a:p>
          <a:p>
            <a:pPr lvl="1"/>
            <a:r>
              <a:rPr lang="ja-JP" altLang="en-US" sz="2400" dirty="0"/>
              <a:t>視覚的な表現が他の言語と比較して簡単であり、初心者向け</a:t>
            </a:r>
            <a:endParaRPr lang="en-US" altLang="ja-JP" sz="2400" dirty="0"/>
          </a:p>
          <a:p>
            <a:pPr lvl="2"/>
            <a:r>
              <a:rPr lang="ja-JP" altLang="en-US" sz="2000" dirty="0"/>
              <a:t>グラフや図形のアニメーション</a:t>
            </a:r>
            <a:endParaRPr lang="en-US" altLang="ja-JP" sz="2000" dirty="0"/>
          </a:p>
          <a:p>
            <a:pPr lvl="2"/>
            <a:r>
              <a:rPr lang="ja-JP" altLang="en-US" sz="2000" dirty="0"/>
              <a:t>インタラクション等</a:t>
            </a:r>
            <a:endParaRPr lang="en-US" altLang="ja-JP" sz="2000" dirty="0"/>
          </a:p>
          <a:p>
            <a:pPr lvl="1"/>
            <a:endParaRPr lang="en-US" altLang="ja-JP" sz="2400" dirty="0"/>
          </a:p>
          <a:p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プログラミング言語</a:t>
            </a:r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</a:p>
        </p:txBody>
      </p:sp>
      <p:pic>
        <p:nvPicPr>
          <p:cNvPr id="7" name="processing">
            <a:hlinkClick r:id="" action="ppaction://media"/>
            <a:extLst>
              <a:ext uri="{FF2B5EF4-FFF2-40B4-BE49-F238E27FC236}">
                <a16:creationId xmlns:a16="http://schemas.microsoft.com/office/drawing/2014/main" id="{78FD964D-EAF7-343A-75A2-AF66568B7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520" r="14879"/>
          <a:stretch/>
        </p:blipFill>
        <p:spPr>
          <a:xfrm>
            <a:off x="438938" y="3780732"/>
            <a:ext cx="2750056" cy="2921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074117D-13F4-7A40-887C-301AF85BA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860" y="3780732"/>
            <a:ext cx="2750056" cy="293526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49AFCC54-5309-369D-2EA9-94C2B616A177}"/>
              </a:ext>
            </a:extLst>
          </p:cNvPr>
          <p:cNvSpPr/>
          <p:nvPr/>
        </p:nvSpPr>
        <p:spPr>
          <a:xfrm>
            <a:off x="5898815" y="4509349"/>
            <a:ext cx="3154677" cy="1305145"/>
          </a:xfrm>
          <a:prstGeom prst="wedgeRoundRectCallout">
            <a:avLst>
              <a:gd name="adj1" fmla="val -67362"/>
              <a:gd name="adj2" fmla="val 111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例えば、動画の図形を動かすアニメーションを作成する場合、</a:t>
            </a:r>
            <a:r>
              <a:rPr kumimoji="1" lang="en-US" altLang="ja-JP" dirty="0">
                <a:solidFill>
                  <a:schemeClr val="tx1"/>
                </a:solidFill>
              </a:rPr>
              <a:t>12</a:t>
            </a:r>
            <a:r>
              <a:rPr kumimoji="1" lang="ja-JP" altLang="en-US" dirty="0">
                <a:solidFill>
                  <a:schemeClr val="tx1"/>
                </a:solidFill>
              </a:rPr>
              <a:t>行のコードで記述できる。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実行する場合は統合開発環境の左上の実行ボタンを押す。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241A7B-7AE8-CB99-2C75-D34EE1C1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25" y="2502189"/>
            <a:ext cx="6147175" cy="4073236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 Pi</a:t>
            </a:r>
            <a:r>
              <a:rPr lang="ja-JP" altLang="en-US" sz="2800" dirty="0"/>
              <a:t>マウスの移動経路をグラフに描画するシステムの作成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実習の概要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5B9FBA56-6138-94B4-0B7C-092EFAEF22C8}"/>
              </a:ext>
            </a:extLst>
          </p:cNvPr>
          <p:cNvSpPr/>
          <p:nvPr/>
        </p:nvSpPr>
        <p:spPr>
          <a:xfrm>
            <a:off x="6642230" y="3113736"/>
            <a:ext cx="1013445" cy="315264"/>
          </a:xfrm>
          <a:prstGeom prst="wedgeRoundRectCallout">
            <a:avLst>
              <a:gd name="adj1" fmla="val -32659"/>
              <a:gd name="adj2" fmla="val 1003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新規作成</a:t>
            </a:r>
          </a:p>
        </p:txBody>
      </p:sp>
    </p:spTree>
    <p:extLst>
      <p:ext uri="{BB962C8B-B14F-4D97-AF65-F5344CB8AC3E}">
        <p14:creationId xmlns:p14="http://schemas.microsoft.com/office/powerpoint/2010/main" val="319389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スライド番号プレースホルダ 1">
            <a:extLst>
              <a:ext uri="{FF2B5EF4-FFF2-40B4-BE49-F238E27FC236}">
                <a16:creationId xmlns:a16="http://schemas.microsoft.com/office/drawing/2014/main" id="{377F048E-1CA9-4F9B-B72F-E36FAEAE4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C0665D-9617-4991-9ADA-6EFD57F695EF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9699" name="スライド番号プレースホルダ 3">
            <a:extLst>
              <a:ext uri="{FF2B5EF4-FFF2-40B4-BE49-F238E27FC236}">
                <a16:creationId xmlns:a16="http://schemas.microsoft.com/office/drawing/2014/main" id="{5505BD38-2E83-44A4-98F6-31319CFE5BC8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268CA0C-27C8-46AF-A85D-B74514F3F74C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9700" name="Rectangle 11">
            <a:extLst>
              <a:ext uri="{FF2B5EF4-FFF2-40B4-BE49-F238E27FC236}">
                <a16:creationId xmlns:a16="http://schemas.microsoft.com/office/drawing/2014/main" id="{5B6165D2-E5E4-4492-AEF9-04F2455AF2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>
                <a:solidFill>
                  <a:srgbClr val="5F5F5F"/>
                </a:solidFill>
              </a:rPr>
              <a:t>RTC Builder</a:t>
            </a:r>
            <a:r>
              <a:rPr lang="ja-JP" altLang="en-US">
                <a:solidFill>
                  <a:srgbClr val="5F5F5F"/>
                </a:solidFill>
              </a:rPr>
              <a:t>の起動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4A5F45CE-C302-49B8-A557-491835A5DCC2}"/>
              </a:ext>
            </a:extLst>
          </p:cNvPr>
          <p:cNvSpPr/>
          <p:nvPr/>
        </p:nvSpPr>
        <p:spPr>
          <a:xfrm>
            <a:off x="4710500" y="3036888"/>
            <a:ext cx="536575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9703" name="図 14">
            <a:extLst>
              <a:ext uri="{FF2B5EF4-FFF2-40B4-BE49-F238E27FC236}">
                <a16:creationId xmlns:a16="http://schemas.microsoft.com/office/drawing/2014/main" id="{4420C4C8-7138-4E44-BDEB-C4B8FF8D4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046288"/>
            <a:ext cx="4189413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7A758F2-1B20-4274-957A-5516F5A2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115" y="1808820"/>
            <a:ext cx="3222973" cy="3735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6F82636-2DE3-2A87-C290-BCFC9D1A7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70" y="2370586"/>
            <a:ext cx="3807582" cy="2048524"/>
          </a:xfrm>
          <a:prstGeom prst="rect">
            <a:avLst/>
          </a:prstGeom>
        </p:spPr>
      </p:pic>
      <p:sp>
        <p:nvSpPr>
          <p:cNvPr id="35842" name="スライド番号プレースホルダ 1">
            <a:extLst>
              <a:ext uri="{FF2B5EF4-FFF2-40B4-BE49-F238E27FC236}">
                <a16:creationId xmlns:a16="http://schemas.microsoft.com/office/drawing/2014/main" id="{E9AB5B36-CC62-4946-855D-350A15849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F421FE-D1ED-40C0-ABAE-E40D23881E56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35843" name="スライド番号プレースホルダ 3">
            <a:extLst>
              <a:ext uri="{FF2B5EF4-FFF2-40B4-BE49-F238E27FC236}">
                <a16:creationId xmlns:a16="http://schemas.microsoft.com/office/drawing/2014/main" id="{30BD0899-5B33-4698-9908-233A2C502E46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52CCD9-D116-4364-A6A7-347F49CE2BE6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35844" name="Rectangle 11">
            <a:extLst>
              <a:ext uri="{FF2B5EF4-FFF2-40B4-BE49-F238E27FC236}">
                <a16:creationId xmlns:a16="http://schemas.microsoft.com/office/drawing/2014/main" id="{A077697F-5DC0-41CF-ABD3-3D2232AAC0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 Builder</a:t>
            </a:r>
            <a:r>
              <a:rPr lang="ja-JP" altLang="en-US" dirty="0">
                <a:solidFill>
                  <a:srgbClr val="5F5F5F"/>
                </a:solidFill>
              </a:rPr>
              <a:t>プロジェクト作成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0E458B9E-984E-4411-BE50-D8C3C7E62D4B}"/>
              </a:ext>
            </a:extLst>
          </p:cNvPr>
          <p:cNvSpPr/>
          <p:nvPr/>
        </p:nvSpPr>
        <p:spPr>
          <a:xfrm>
            <a:off x="4124325" y="2723596"/>
            <a:ext cx="538163" cy="8858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BD73C90-6882-4CAC-98F8-3E8985BDA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05" y="4734145"/>
            <a:ext cx="7915275" cy="112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Eclipse</a:t>
            </a:r>
            <a:r>
              <a:rPr lang="ja-JP" altLang="en-US" sz="1800" kern="0" dirty="0">
                <a:solidFill>
                  <a:srgbClr val="5F5F5F"/>
                </a:solidFill>
              </a:rPr>
              <a:t>起動時にワークスペースに指定したディレクトリに「</a:t>
            </a:r>
            <a:r>
              <a:rPr lang="en-US" altLang="ja-JP" sz="1800" kern="0" dirty="0" err="1">
                <a:solidFill>
                  <a:srgbClr val="5F5F5F"/>
                </a:solidFill>
              </a:rPr>
              <a:t>drawGraph</a:t>
            </a:r>
            <a:r>
              <a:rPr lang="ja-JP" altLang="en-US" sz="1800" kern="0" dirty="0">
                <a:solidFill>
                  <a:srgbClr val="5F5F5F"/>
                </a:solidFill>
              </a:rPr>
              <a:t>」というフォルダが作成される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この時点では「</a:t>
            </a:r>
            <a:r>
              <a:rPr lang="en-US" altLang="ja-JP" sz="1400" kern="0" dirty="0">
                <a:solidFill>
                  <a:srgbClr val="5F5F5F"/>
                </a:solidFill>
              </a:rPr>
              <a:t>RTC.xml</a:t>
            </a:r>
            <a:r>
              <a:rPr lang="ja-JP" altLang="en-US" sz="1400" kern="0" dirty="0">
                <a:solidFill>
                  <a:srgbClr val="5F5F5F"/>
                </a:solidFill>
              </a:rPr>
              <a:t>」と「</a:t>
            </a:r>
            <a:r>
              <a:rPr lang="en-US" altLang="ja-JP" sz="1400" kern="0" dirty="0">
                <a:solidFill>
                  <a:srgbClr val="5F5F5F"/>
                </a:solidFill>
              </a:rPr>
              <a:t>.project</a:t>
            </a:r>
            <a:r>
              <a:rPr lang="ja-JP" altLang="en-US" sz="1400" kern="0" dirty="0">
                <a:solidFill>
                  <a:srgbClr val="5F5F5F"/>
                </a:solidFill>
              </a:rPr>
              <a:t>」のみが生成されている</a:t>
            </a: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743BB91-89D4-4BEF-97B6-9CFB72146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" y="1737756"/>
            <a:ext cx="3863675" cy="2644369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DAF4AC5-20D9-4FA9-B989-1952A824F514}"/>
              </a:ext>
            </a:extLst>
          </p:cNvPr>
          <p:cNvSpPr/>
          <p:nvPr/>
        </p:nvSpPr>
        <p:spPr>
          <a:xfrm>
            <a:off x="389930" y="2660191"/>
            <a:ext cx="2651900" cy="1473182"/>
          </a:xfrm>
          <a:prstGeom prst="wedgeRoundRectCallout">
            <a:avLst>
              <a:gd name="adj1" fmla="val -24036"/>
              <a:gd name="adj2" fmla="val -659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このアイコンをクリック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F2C714E-4F7D-4733-A84B-08B96F05B221}"/>
              </a:ext>
            </a:extLst>
          </p:cNvPr>
          <p:cNvSpPr/>
          <p:nvPr/>
        </p:nvSpPr>
        <p:spPr>
          <a:xfrm>
            <a:off x="836585" y="2197190"/>
            <a:ext cx="225025" cy="20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4CD39D-5F4B-466B-A279-9DF80822E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87" y="3057872"/>
            <a:ext cx="1003385" cy="955603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2725EC21-4452-46BD-9397-73F5FC60A1F5}"/>
              </a:ext>
            </a:extLst>
          </p:cNvPr>
          <p:cNvSpPr/>
          <p:nvPr/>
        </p:nvSpPr>
        <p:spPr>
          <a:xfrm>
            <a:off x="4997370" y="1894196"/>
            <a:ext cx="3684749" cy="810501"/>
          </a:xfrm>
          <a:prstGeom prst="wedgeRoundRectCallout">
            <a:avLst>
              <a:gd name="adj1" fmla="val -14341"/>
              <a:gd name="adj2" fmla="val 7816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プロジェクト名に「</a:t>
            </a:r>
            <a:r>
              <a:rPr kumimoji="1" lang="en-US" altLang="ja-JP" sz="1800" dirty="0" err="1">
                <a:solidFill>
                  <a:schemeClr val="tx1"/>
                </a:solidFill>
              </a:rPr>
              <a:t>drawGraph</a:t>
            </a:r>
            <a:r>
              <a:rPr kumimoji="1" lang="ja-JP" altLang="en-US" sz="1800" dirty="0">
                <a:solidFill>
                  <a:schemeClr val="tx1"/>
                </a:solidFill>
              </a:rPr>
              <a:t>」と入力して終了をクリックする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スライド番号プレースホルダ 1">
            <a:extLst>
              <a:ext uri="{FF2B5EF4-FFF2-40B4-BE49-F238E27FC236}">
                <a16:creationId xmlns:a16="http://schemas.microsoft.com/office/drawing/2014/main" id="{3548410A-7CCD-4118-AA6D-8B4F89CC5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AB28AF-2EFB-4BF3-88EB-9E6922DF433A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9939" name="スライド番号プレースホルダ 3">
            <a:extLst>
              <a:ext uri="{FF2B5EF4-FFF2-40B4-BE49-F238E27FC236}">
                <a16:creationId xmlns:a16="http://schemas.microsoft.com/office/drawing/2014/main" id="{687D5B9D-193C-45F5-9F7E-4693819A5D8F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BDCD43A-522B-4EEF-99C3-B46DB531443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9940" name="Rectangle 11">
            <a:extLst>
              <a:ext uri="{FF2B5EF4-FFF2-40B4-BE49-F238E27FC236}">
                <a16:creationId xmlns:a16="http://schemas.microsoft.com/office/drawing/2014/main" id="{7AF90292-2BB1-4338-8179-8F7163556C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基本プロファイルの入力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D81F735-BFB9-4D37-B696-0EB8CADB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6" y="1320800"/>
            <a:ext cx="40509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b="1" kern="0" dirty="0">
                <a:solidFill>
                  <a:srgbClr val="FF0000"/>
                </a:solidFill>
              </a:rPr>
              <a:t>コンポーネント名</a:t>
            </a:r>
            <a:endParaRPr lang="en-US" altLang="ja-JP" sz="1400" b="1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b="1" kern="0" dirty="0" err="1">
                <a:solidFill>
                  <a:srgbClr val="FF0000"/>
                </a:solidFill>
              </a:rPr>
              <a:t>drawGraph</a:t>
            </a:r>
            <a:endParaRPr lang="en-US" altLang="ja-JP" sz="1400" b="1" kern="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モジュール概要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(Draw graph component)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バージョン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(1.0.0)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ベンダ名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モジュールカテゴリ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r>
              <a:rPr lang="en-US" altLang="ja-JP" sz="1400" kern="0" dirty="0">
                <a:solidFill>
                  <a:srgbClr val="5F5F5F"/>
                </a:solidFill>
              </a:rPr>
              <a:t>(Sample)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コンポーネント型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STATIC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アクティビティ型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PERIODIC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コンポーネントの種類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DataFlow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最大インスタンス数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1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実行型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PeriodicExecutionContext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実行周期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400" kern="0" dirty="0">
                <a:solidFill>
                  <a:srgbClr val="5F5F5F"/>
                </a:solidFill>
              </a:rPr>
              <a:t>1000.0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概要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任意</a:t>
            </a: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4B19CA1-7010-2874-3A9D-9226196BD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53825"/>
            <a:ext cx="4234942" cy="3949505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660A9818-5135-4242-8D41-9F44C28B9BAE}"/>
              </a:ext>
            </a:extLst>
          </p:cNvPr>
          <p:cNvSpPr/>
          <p:nvPr/>
        </p:nvSpPr>
        <p:spPr>
          <a:xfrm>
            <a:off x="4582319" y="5953912"/>
            <a:ext cx="2470910" cy="356115"/>
          </a:xfrm>
          <a:prstGeom prst="wedgeRoundRectCallout">
            <a:avLst>
              <a:gd name="adj1" fmla="val -38190"/>
              <a:gd name="adj2" fmla="val -844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「基本」タブを選択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スライド番号プレースホルダ 1">
            <a:extLst>
              <a:ext uri="{FF2B5EF4-FFF2-40B4-BE49-F238E27FC236}">
                <a16:creationId xmlns:a16="http://schemas.microsoft.com/office/drawing/2014/main" id="{16D680F0-CA36-40A4-9318-4A63027BF0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0B86B5-D19C-427A-8E44-16C521D5CC7D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46083" name="スライド番号プレースホルダ 3">
            <a:extLst>
              <a:ext uri="{FF2B5EF4-FFF2-40B4-BE49-F238E27FC236}">
                <a16:creationId xmlns:a16="http://schemas.microsoft.com/office/drawing/2014/main" id="{F6FA9C92-E8C9-43D8-8E9F-D17F974A23D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CB0FD8-2A0D-4116-AA22-B32DEB0AAC67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46084" name="Rectangle 11">
            <a:extLst>
              <a:ext uri="{FF2B5EF4-FFF2-40B4-BE49-F238E27FC236}">
                <a16:creationId xmlns:a16="http://schemas.microsoft.com/office/drawing/2014/main" id="{D01B59F9-6992-40B0-9B2E-26300A09AB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アクティビティの設定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12201AB-F93A-4EBB-BF17-8476AC84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" y="1403350"/>
            <a:ext cx="4147027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以下のアクティビティを有効にする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 err="1">
                <a:solidFill>
                  <a:srgbClr val="5F5F5F"/>
                </a:solidFill>
              </a:rPr>
              <a:t>onInitialize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b="1" kern="0" dirty="0" err="1">
                <a:solidFill>
                  <a:srgbClr val="FF0000"/>
                </a:solidFill>
              </a:rPr>
              <a:t>onActivated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b="1" kern="0" dirty="0" err="1">
                <a:solidFill>
                  <a:srgbClr val="FF0000"/>
                </a:solidFill>
              </a:rPr>
              <a:t>onExecute</a:t>
            </a:r>
            <a:endParaRPr lang="en-US" altLang="ja-JP" sz="1600" b="1" kern="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今回は練習のため、</a:t>
            </a:r>
            <a:r>
              <a:rPr lang="en-US" altLang="ja-JP" sz="1800" kern="0" dirty="0">
                <a:solidFill>
                  <a:srgbClr val="5F5F5F"/>
                </a:solidFill>
              </a:rPr>
              <a:t>Documentation</a:t>
            </a:r>
            <a:r>
              <a:rPr lang="ja-JP" altLang="en-US" sz="1800" kern="0" dirty="0">
                <a:solidFill>
                  <a:srgbClr val="5F5F5F"/>
                </a:solidFill>
              </a:rPr>
              <a:t>は空白でも大丈夫です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EB85FBF-9BBF-22C4-9DE2-11B61756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97" y="1403350"/>
            <a:ext cx="4442463" cy="4375153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AF1BA6A-3AE4-314B-83C7-D355BF48C021}"/>
              </a:ext>
            </a:extLst>
          </p:cNvPr>
          <p:cNvSpPr/>
          <p:nvPr/>
        </p:nvSpPr>
        <p:spPr>
          <a:xfrm>
            <a:off x="4796195" y="5879520"/>
            <a:ext cx="2771420" cy="356115"/>
          </a:xfrm>
          <a:prstGeom prst="wedgeRoundRectCallout">
            <a:avLst>
              <a:gd name="adj1" fmla="val -38190"/>
              <a:gd name="adj2" fmla="val -844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「</a:t>
            </a:r>
            <a:r>
              <a:rPr lang="ja-JP" altLang="en-US" sz="1800" dirty="0">
                <a:solidFill>
                  <a:schemeClr val="tx1"/>
                </a:solidFill>
              </a:rPr>
              <a:t>アクティビティ</a:t>
            </a:r>
            <a:r>
              <a:rPr kumimoji="1" lang="ja-JP" altLang="en-US" sz="1800" dirty="0">
                <a:solidFill>
                  <a:schemeClr val="tx1"/>
                </a:solidFill>
              </a:rPr>
              <a:t>」タブを選択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>
            <a:extLst>
              <a:ext uri="{FF2B5EF4-FFF2-40B4-BE49-F238E27FC236}">
                <a16:creationId xmlns:a16="http://schemas.microsoft.com/office/drawing/2014/main" id="{63EC5949-0B7A-4574-A2AA-8749AFFC82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データポートの設定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9FBA324-0EF3-48B5-95F4-318B25BD7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403350"/>
            <a:ext cx="405765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以下の</a:t>
            </a:r>
            <a:r>
              <a:rPr lang="en-US" altLang="ja-JP" sz="2000" kern="0" dirty="0" err="1">
                <a:solidFill>
                  <a:srgbClr val="5F5F5F"/>
                </a:solidFill>
              </a:rPr>
              <a:t>InPort</a:t>
            </a:r>
            <a:r>
              <a:rPr lang="ja-JP" altLang="en-US" sz="2000" kern="0" dirty="0">
                <a:solidFill>
                  <a:srgbClr val="5F5F5F"/>
                </a:solidFill>
              </a:rPr>
              <a:t>を設定する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200" b="1" kern="0" dirty="0">
                <a:solidFill>
                  <a:srgbClr val="FF0000"/>
                </a:solidFill>
                <a:latin typeface="+mn-ea"/>
              </a:rPr>
              <a:t>in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データ型：　      </a:t>
            </a:r>
            <a:r>
              <a:rPr lang="en-US" altLang="ja-JP" sz="1600" b="1" kern="0" dirty="0">
                <a:solidFill>
                  <a:srgbClr val="FF0000"/>
                </a:solidFill>
              </a:rPr>
              <a:t>RTC::TimedPose2D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他の項目は任意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※TimedPose3D</a:t>
            </a:r>
            <a:r>
              <a:rPr lang="ja-JP" altLang="en-US" sz="1600" kern="0" dirty="0">
                <a:solidFill>
                  <a:srgbClr val="5F5F5F"/>
                </a:solidFill>
              </a:rPr>
              <a:t>型と間違えないようにしてください。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※TimedPoint2D</a:t>
            </a:r>
            <a:r>
              <a:rPr lang="ja-JP" altLang="en-US" sz="1600" kern="0" dirty="0">
                <a:solidFill>
                  <a:srgbClr val="5F5F5F"/>
                </a:solidFill>
              </a:rPr>
              <a:t>型と間違えないようにしてください。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100" kern="0" dirty="0">
              <a:solidFill>
                <a:srgbClr val="5F5F5F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60BC476-7F17-1051-394B-A59EC9AF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30" y="1268413"/>
            <a:ext cx="4413213" cy="4365832"/>
          </a:xfrm>
          <a:prstGeom prst="rect">
            <a:avLst/>
          </a:prstGeom>
        </p:spPr>
      </p:pic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2D10CFB1-3882-8521-74D4-AB0AEC873D47}"/>
              </a:ext>
            </a:extLst>
          </p:cNvPr>
          <p:cNvSpPr/>
          <p:nvPr/>
        </p:nvSpPr>
        <p:spPr>
          <a:xfrm>
            <a:off x="5540801" y="5718299"/>
            <a:ext cx="2771420" cy="356115"/>
          </a:xfrm>
          <a:prstGeom prst="wedgeRoundRectCallout">
            <a:avLst>
              <a:gd name="adj1" fmla="val -38190"/>
              <a:gd name="adj2" fmla="val -844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「</a:t>
            </a:r>
            <a:r>
              <a:rPr lang="ja-JP" altLang="en-US" sz="1800" dirty="0">
                <a:solidFill>
                  <a:schemeClr val="tx1"/>
                </a:solidFill>
              </a:rPr>
              <a:t>データポート</a:t>
            </a:r>
            <a:r>
              <a:rPr kumimoji="1" lang="ja-JP" altLang="en-US" sz="1800" dirty="0">
                <a:solidFill>
                  <a:schemeClr val="tx1"/>
                </a:solidFill>
              </a:rPr>
              <a:t>」タブを選択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44599</TotalTime>
  <Words>1050</Words>
  <Application>Microsoft Office PowerPoint</Application>
  <PresentationFormat>画面に合わせる (4:3)</PresentationFormat>
  <Paragraphs>273</Paragraphs>
  <Slides>25</Slides>
  <Notes>14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ＭＳ Ｐゴシック</vt:lpstr>
      <vt:lpstr>Arial</vt:lpstr>
      <vt:lpstr>Consolas</vt:lpstr>
      <vt:lpstr>aist-1e</vt:lpstr>
      <vt:lpstr>Corel DESIGNER</vt:lpstr>
      <vt:lpstr>Processing実習</vt:lpstr>
      <vt:lpstr>資料</vt:lpstr>
      <vt:lpstr>PowerPoint プレゼンテーション</vt:lpstr>
      <vt:lpstr>PowerPoint プレゼンテーション</vt:lpstr>
      <vt:lpstr>RTC Builderの起動</vt:lpstr>
      <vt:lpstr>RTC Builderプロジェクト作成</vt:lpstr>
      <vt:lpstr>基本プロファイルの入力</vt:lpstr>
      <vt:lpstr>アクティビティの設定</vt:lpstr>
      <vt:lpstr>データポートの設定</vt:lpstr>
      <vt:lpstr>RTC::TimedPose2D型について</vt:lpstr>
      <vt:lpstr>言語の設定</vt:lpstr>
      <vt:lpstr>スケルトンコードの生成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ソースコードの編集</vt:lpstr>
      <vt:lpstr>PowerPoint プレゼンテーション</vt:lpstr>
      <vt:lpstr>ソースコードの編集</vt:lpstr>
      <vt:lpstr>ソースコードの編集</vt:lpstr>
      <vt:lpstr>ソースコードの編集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1464</cp:revision>
  <cp:lastPrinted>2023-06-26T05:16:15Z</cp:lastPrinted>
  <dcterms:created xsi:type="dcterms:W3CDTF">2005-10-20T13:06:43Z</dcterms:created>
  <dcterms:modified xsi:type="dcterms:W3CDTF">2025-04-01T08:03:35Z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2022-09-29T09:24:51Z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